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93" r:id="rId4"/>
    <p:sldId id="259" r:id="rId5"/>
    <p:sldId id="294" r:id="rId6"/>
    <p:sldId id="260" r:id="rId7"/>
    <p:sldId id="295" r:id="rId8"/>
    <p:sldId id="261" r:id="rId9"/>
    <p:sldId id="296" r:id="rId10"/>
    <p:sldId id="263" r:id="rId11"/>
    <p:sldId id="297" r:id="rId12"/>
    <p:sldId id="264" r:id="rId13"/>
    <p:sldId id="298" r:id="rId14"/>
    <p:sldId id="265" r:id="rId15"/>
    <p:sldId id="299" r:id="rId16"/>
    <p:sldId id="266" r:id="rId17"/>
    <p:sldId id="300" r:id="rId18"/>
    <p:sldId id="267" r:id="rId19"/>
    <p:sldId id="301" r:id="rId20"/>
    <p:sldId id="269" r:id="rId21"/>
    <p:sldId id="302" r:id="rId22"/>
    <p:sldId id="270" r:id="rId23"/>
    <p:sldId id="303" r:id="rId24"/>
    <p:sldId id="271" r:id="rId25"/>
    <p:sldId id="304" r:id="rId26"/>
    <p:sldId id="272" r:id="rId27"/>
    <p:sldId id="305" r:id="rId28"/>
    <p:sldId id="273" r:id="rId29"/>
    <p:sldId id="306" r:id="rId30"/>
    <p:sldId id="274" r:id="rId31"/>
    <p:sldId id="307" r:id="rId32"/>
    <p:sldId id="275" r:id="rId33"/>
    <p:sldId id="308" r:id="rId34"/>
    <p:sldId id="276" r:id="rId35"/>
    <p:sldId id="309" r:id="rId36"/>
    <p:sldId id="277" r:id="rId37"/>
    <p:sldId id="310" r:id="rId38"/>
    <p:sldId id="278" r:id="rId39"/>
    <p:sldId id="311" r:id="rId40"/>
    <p:sldId id="279" r:id="rId41"/>
    <p:sldId id="312" r:id="rId42"/>
    <p:sldId id="280" r:id="rId43"/>
    <p:sldId id="313" r:id="rId44"/>
    <p:sldId id="281" r:id="rId45"/>
    <p:sldId id="314" r:id="rId46"/>
    <p:sldId id="282" r:id="rId47"/>
    <p:sldId id="315" r:id="rId48"/>
    <p:sldId id="283" r:id="rId49"/>
    <p:sldId id="316" r:id="rId50"/>
    <p:sldId id="284" r:id="rId51"/>
    <p:sldId id="317" r:id="rId52"/>
    <p:sldId id="287" r:id="rId53"/>
    <p:sldId id="318" r:id="rId54"/>
    <p:sldId id="288" r:id="rId55"/>
    <p:sldId id="319" r:id="rId56"/>
    <p:sldId id="289" r:id="rId57"/>
    <p:sldId id="320" r:id="rId58"/>
    <p:sldId id="290" r:id="rId59"/>
    <p:sldId id="321" r:id="rId60"/>
    <p:sldId id="291" r:id="rId61"/>
    <p:sldId id="322" r:id="rId62"/>
    <p:sldId id="292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6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Nervous System Lab</a:t>
            </a:r>
            <a:endParaRPr lang="en-US" sz="4400" dirty="0" smtClean="0">
              <a:latin typeface="Berlin Sans FB Demi" pitchFamily="34" charset="0"/>
            </a:endParaRPr>
          </a:p>
          <a:p>
            <a:pPr algn="ctr"/>
            <a:r>
              <a:rPr lang="en-US" sz="4400" dirty="0" smtClean="0">
                <a:latin typeface="Berlin Sans FB Demi" pitchFamily="34" charset="0"/>
              </a:rPr>
              <a:t>Practice Exam </a:t>
            </a:r>
            <a:r>
              <a:rPr lang="en-US" sz="4400" dirty="0" smtClean="0">
                <a:latin typeface="Berlin Sans FB Demi" pitchFamily="34" charset="0"/>
              </a:rPr>
              <a:t>#2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8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t="8696" r="8961" b="3453"/>
          <a:stretch>
            <a:fillRect/>
          </a:stretch>
        </p:blipFill>
        <p:spPr bwMode="auto">
          <a:xfrm>
            <a:off x="393700" y="152400"/>
            <a:ext cx="836295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8" name="Straight Arrow Connector 8"/>
          <p:cNvCxnSpPr>
            <a:cxnSpLocks noChangeShapeType="1"/>
          </p:cNvCxnSpPr>
          <p:nvPr/>
        </p:nvCxnSpPr>
        <p:spPr bwMode="auto">
          <a:xfrm flipH="1">
            <a:off x="4191000" y="6248400"/>
            <a:ext cx="12954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36" name="TextBox 12"/>
          <p:cNvSpPr txBox="1">
            <a:spLocks noChangeArrowheads="1"/>
          </p:cNvSpPr>
          <p:nvPr/>
        </p:nvSpPr>
        <p:spPr bwMode="auto">
          <a:xfrm>
            <a:off x="5410200" y="6096000"/>
            <a:ext cx="11592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Spinal cord</a:t>
            </a:r>
          </a:p>
        </p:txBody>
      </p:sp>
    </p:spTree>
    <p:extLst>
      <p:ext uri="{BB962C8B-B14F-4D97-AF65-F5344CB8AC3E}">
        <p14:creationId xmlns:p14="http://schemas.microsoft.com/office/powerpoint/2010/main" val="3349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4" name="Straight Arrow Connector 15"/>
          <p:cNvCxnSpPr>
            <a:cxnSpLocks noChangeShapeType="1"/>
          </p:cNvCxnSpPr>
          <p:nvPr/>
        </p:nvCxnSpPr>
        <p:spPr bwMode="auto">
          <a:xfrm flipH="1">
            <a:off x="4670425" y="4191000"/>
            <a:ext cx="22860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7684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4" name="Straight Arrow Connector 15"/>
          <p:cNvCxnSpPr>
            <a:cxnSpLocks noChangeShapeType="1"/>
          </p:cNvCxnSpPr>
          <p:nvPr/>
        </p:nvCxnSpPr>
        <p:spPr bwMode="auto">
          <a:xfrm flipH="1">
            <a:off x="4670425" y="4191000"/>
            <a:ext cx="22860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33" name="TextBox 9"/>
          <p:cNvSpPr txBox="1">
            <a:spLocks noChangeArrowheads="1"/>
          </p:cNvSpPr>
          <p:nvPr/>
        </p:nvSpPr>
        <p:spPr bwMode="auto">
          <a:xfrm>
            <a:off x="6956425" y="4052888"/>
            <a:ext cx="141737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/>
              <a:t>Hypothalamus</a:t>
            </a:r>
          </a:p>
        </p:txBody>
      </p:sp>
    </p:spTree>
    <p:extLst>
      <p:ext uri="{BB962C8B-B14F-4D97-AF65-F5344CB8AC3E}">
        <p14:creationId xmlns:p14="http://schemas.microsoft.com/office/powerpoint/2010/main" val="371895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5" name="Straight Arrow Connector 16"/>
          <p:cNvCxnSpPr>
            <a:cxnSpLocks noChangeShapeType="1"/>
          </p:cNvCxnSpPr>
          <p:nvPr/>
        </p:nvCxnSpPr>
        <p:spPr bwMode="auto">
          <a:xfrm flipH="1">
            <a:off x="4325938" y="4800600"/>
            <a:ext cx="22860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5952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5" name="Straight Arrow Connector 16"/>
          <p:cNvCxnSpPr>
            <a:cxnSpLocks noChangeShapeType="1"/>
          </p:cNvCxnSpPr>
          <p:nvPr/>
        </p:nvCxnSpPr>
        <p:spPr bwMode="auto">
          <a:xfrm flipH="1">
            <a:off x="4325938" y="4800600"/>
            <a:ext cx="22860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34" name="TextBox 10"/>
          <p:cNvSpPr txBox="1">
            <a:spLocks noChangeArrowheads="1"/>
          </p:cNvSpPr>
          <p:nvPr/>
        </p:nvSpPr>
        <p:spPr bwMode="auto">
          <a:xfrm>
            <a:off x="6611938" y="4662488"/>
            <a:ext cx="14879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Mamillary body</a:t>
            </a:r>
          </a:p>
        </p:txBody>
      </p:sp>
    </p:spTree>
    <p:extLst>
      <p:ext uri="{BB962C8B-B14F-4D97-AF65-F5344CB8AC3E}">
        <p14:creationId xmlns:p14="http://schemas.microsoft.com/office/powerpoint/2010/main" val="251952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2" name="Straight Arrow Connector 7"/>
          <p:cNvCxnSpPr>
            <a:cxnSpLocks noChangeShapeType="1"/>
          </p:cNvCxnSpPr>
          <p:nvPr/>
        </p:nvCxnSpPr>
        <p:spPr bwMode="auto">
          <a:xfrm flipH="1" flipV="1">
            <a:off x="5181600" y="5257800"/>
            <a:ext cx="2209800" cy="3810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0539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2" name="Straight Arrow Connector 7"/>
          <p:cNvCxnSpPr>
            <a:cxnSpLocks noChangeShapeType="1"/>
          </p:cNvCxnSpPr>
          <p:nvPr/>
        </p:nvCxnSpPr>
        <p:spPr bwMode="auto">
          <a:xfrm flipH="1" flipV="1">
            <a:off x="5181600" y="5257800"/>
            <a:ext cx="2209800" cy="3810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35" name="TextBox 11"/>
          <p:cNvSpPr txBox="1">
            <a:spLocks noChangeArrowheads="1"/>
          </p:cNvSpPr>
          <p:nvPr/>
        </p:nvSpPr>
        <p:spPr bwMode="auto">
          <a:xfrm>
            <a:off x="7313613" y="5500688"/>
            <a:ext cx="13660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/>
              <a:t>Infundibulum </a:t>
            </a:r>
          </a:p>
        </p:txBody>
      </p:sp>
    </p:spTree>
    <p:extLst>
      <p:ext uri="{BB962C8B-B14F-4D97-AF65-F5344CB8AC3E}">
        <p14:creationId xmlns:p14="http://schemas.microsoft.com/office/powerpoint/2010/main" val="251952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t="12793" r="10049"/>
          <a:stretch>
            <a:fillRect/>
          </a:stretch>
        </p:blipFill>
        <p:spPr bwMode="auto">
          <a:xfrm>
            <a:off x="1219200" y="944563"/>
            <a:ext cx="6467475" cy="494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267" name="Straight Arrow Connector 2"/>
          <p:cNvCxnSpPr>
            <a:cxnSpLocks noChangeShapeType="1"/>
          </p:cNvCxnSpPr>
          <p:nvPr/>
        </p:nvCxnSpPr>
        <p:spPr bwMode="auto">
          <a:xfrm flipH="1" flipV="1">
            <a:off x="6553200" y="3619500"/>
            <a:ext cx="1295400" cy="3429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74" name="Straight Arrow Connector 2"/>
          <p:cNvCxnSpPr>
            <a:cxnSpLocks noChangeShapeType="1"/>
          </p:cNvCxnSpPr>
          <p:nvPr/>
        </p:nvCxnSpPr>
        <p:spPr bwMode="auto">
          <a:xfrm flipH="1">
            <a:off x="6553200" y="3962400"/>
            <a:ext cx="1295400" cy="457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612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t="12793" r="10049"/>
          <a:stretch>
            <a:fillRect/>
          </a:stretch>
        </p:blipFill>
        <p:spPr bwMode="auto">
          <a:xfrm>
            <a:off x="1219200" y="944563"/>
            <a:ext cx="6467475" cy="494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267" name="Straight Arrow Connector 2"/>
          <p:cNvCxnSpPr>
            <a:cxnSpLocks noChangeShapeType="1"/>
          </p:cNvCxnSpPr>
          <p:nvPr/>
        </p:nvCxnSpPr>
        <p:spPr bwMode="auto">
          <a:xfrm flipH="1" flipV="1">
            <a:off x="6553200" y="3619500"/>
            <a:ext cx="1295400" cy="3429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74" name="Straight Arrow Connector 2"/>
          <p:cNvCxnSpPr>
            <a:cxnSpLocks noChangeShapeType="1"/>
          </p:cNvCxnSpPr>
          <p:nvPr/>
        </p:nvCxnSpPr>
        <p:spPr bwMode="auto">
          <a:xfrm flipH="1">
            <a:off x="6553200" y="3962400"/>
            <a:ext cx="1295400" cy="457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278" name="TextBox 3"/>
          <p:cNvSpPr txBox="1">
            <a:spLocks noChangeArrowheads="1"/>
          </p:cNvSpPr>
          <p:nvPr/>
        </p:nvSpPr>
        <p:spPr bwMode="auto">
          <a:xfrm>
            <a:off x="7772400" y="3810000"/>
            <a:ext cx="121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Folia of cerebellum</a:t>
            </a:r>
          </a:p>
        </p:txBody>
      </p:sp>
    </p:spTree>
    <p:extLst>
      <p:ext uri="{BB962C8B-B14F-4D97-AF65-F5344CB8AC3E}">
        <p14:creationId xmlns:p14="http://schemas.microsoft.com/office/powerpoint/2010/main" val="88196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38125"/>
            <a:ext cx="8923338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18" name="Straight Arrow Connector 14"/>
          <p:cNvCxnSpPr>
            <a:cxnSpLocks noChangeShapeType="1"/>
          </p:cNvCxnSpPr>
          <p:nvPr/>
        </p:nvCxnSpPr>
        <p:spPr bwMode="auto">
          <a:xfrm flipV="1">
            <a:off x="3429000" y="3810000"/>
            <a:ext cx="838200" cy="17145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4864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to 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4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136-137 </a:t>
            </a:r>
            <a:r>
              <a:rPr lang="en-US" sz="1600" dirty="0" smtClean="0"/>
              <a:t>in your lab manual)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336350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38125"/>
            <a:ext cx="8923338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18" name="Straight Arrow Connector 14"/>
          <p:cNvCxnSpPr>
            <a:cxnSpLocks noChangeShapeType="1"/>
          </p:cNvCxnSpPr>
          <p:nvPr/>
        </p:nvCxnSpPr>
        <p:spPr bwMode="auto">
          <a:xfrm flipV="1">
            <a:off x="3429000" y="3810000"/>
            <a:ext cx="838200" cy="17145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35" name="TextBox 8"/>
          <p:cNvSpPr txBox="1">
            <a:spLocks noChangeArrowheads="1"/>
          </p:cNvSpPr>
          <p:nvPr/>
        </p:nvSpPr>
        <p:spPr bwMode="auto">
          <a:xfrm>
            <a:off x="2819400" y="3843338"/>
            <a:ext cx="62228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Pons</a:t>
            </a:r>
          </a:p>
        </p:txBody>
      </p:sp>
    </p:spTree>
    <p:extLst>
      <p:ext uri="{BB962C8B-B14F-4D97-AF65-F5344CB8AC3E}">
        <p14:creationId xmlns:p14="http://schemas.microsoft.com/office/powerpoint/2010/main" val="15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38125"/>
            <a:ext cx="8923338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27" name="Straight Arrow Connector 14"/>
          <p:cNvCxnSpPr>
            <a:cxnSpLocks noChangeShapeType="1"/>
          </p:cNvCxnSpPr>
          <p:nvPr/>
        </p:nvCxnSpPr>
        <p:spPr bwMode="auto">
          <a:xfrm flipV="1">
            <a:off x="3536950" y="4211638"/>
            <a:ext cx="838200" cy="17145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4864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to 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5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38125"/>
            <a:ext cx="8923338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27" name="Straight Arrow Connector 14"/>
          <p:cNvCxnSpPr>
            <a:cxnSpLocks noChangeShapeType="1"/>
          </p:cNvCxnSpPr>
          <p:nvPr/>
        </p:nvCxnSpPr>
        <p:spPr bwMode="auto">
          <a:xfrm flipV="1">
            <a:off x="3536950" y="4211638"/>
            <a:ext cx="838200" cy="17145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36" name="TextBox 9"/>
          <p:cNvSpPr txBox="1">
            <a:spLocks noChangeArrowheads="1"/>
          </p:cNvSpPr>
          <p:nvPr/>
        </p:nvSpPr>
        <p:spPr bwMode="auto">
          <a:xfrm>
            <a:off x="1600200" y="4219575"/>
            <a:ext cx="19143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Abducens nerve (VI)</a:t>
            </a:r>
          </a:p>
        </p:txBody>
      </p:sp>
    </p:spTree>
    <p:extLst>
      <p:ext uri="{BB962C8B-B14F-4D97-AF65-F5344CB8AC3E}">
        <p14:creationId xmlns:p14="http://schemas.microsoft.com/office/powerpoint/2010/main" val="190330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388"/>
            <a:ext cx="8559800" cy="680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7" name="Straight Arrow Connector 17"/>
          <p:cNvCxnSpPr>
            <a:cxnSpLocks noChangeShapeType="1"/>
          </p:cNvCxnSpPr>
          <p:nvPr/>
        </p:nvCxnSpPr>
        <p:spPr bwMode="auto">
          <a:xfrm flipH="1">
            <a:off x="4610100" y="2362200"/>
            <a:ext cx="2247900" cy="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34200" y="58674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to 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16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388"/>
            <a:ext cx="8559800" cy="680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7" name="Straight Arrow Connector 17"/>
          <p:cNvCxnSpPr>
            <a:cxnSpLocks noChangeShapeType="1"/>
          </p:cNvCxnSpPr>
          <p:nvPr/>
        </p:nvCxnSpPr>
        <p:spPr bwMode="auto">
          <a:xfrm flipH="1">
            <a:off x="4610100" y="2362200"/>
            <a:ext cx="2247900" cy="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71" name="TextBox 3"/>
          <p:cNvSpPr txBox="1">
            <a:spLocks noChangeArrowheads="1"/>
          </p:cNvSpPr>
          <p:nvPr/>
        </p:nvSpPr>
        <p:spPr bwMode="auto">
          <a:xfrm>
            <a:off x="6858000" y="2224088"/>
            <a:ext cx="123783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Pineal gland</a:t>
            </a:r>
          </a:p>
        </p:txBody>
      </p:sp>
    </p:spTree>
    <p:extLst>
      <p:ext uri="{BB962C8B-B14F-4D97-AF65-F5344CB8AC3E}">
        <p14:creationId xmlns:p14="http://schemas.microsoft.com/office/powerpoint/2010/main" val="97530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388"/>
            <a:ext cx="8559800" cy="680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6" name="Straight Arrow Connector 16"/>
          <p:cNvCxnSpPr>
            <a:cxnSpLocks noChangeShapeType="1"/>
          </p:cNvCxnSpPr>
          <p:nvPr/>
        </p:nvCxnSpPr>
        <p:spPr bwMode="auto">
          <a:xfrm flipH="1" flipV="1">
            <a:off x="4876800" y="3021013"/>
            <a:ext cx="1905000" cy="676275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34200" y="59436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to 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388"/>
            <a:ext cx="8559800" cy="680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6" name="Straight Arrow Connector 16"/>
          <p:cNvCxnSpPr>
            <a:cxnSpLocks noChangeShapeType="1"/>
          </p:cNvCxnSpPr>
          <p:nvPr/>
        </p:nvCxnSpPr>
        <p:spPr bwMode="auto">
          <a:xfrm flipH="1" flipV="1">
            <a:off x="4876800" y="3021013"/>
            <a:ext cx="1905000" cy="676275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73" name="TextBox 6"/>
          <p:cNvSpPr txBox="1">
            <a:spLocks noChangeArrowheads="1"/>
          </p:cNvSpPr>
          <p:nvPr/>
        </p:nvSpPr>
        <p:spPr bwMode="auto">
          <a:xfrm>
            <a:off x="6781800" y="3559175"/>
            <a:ext cx="16754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Inferior colliculus</a:t>
            </a:r>
          </a:p>
        </p:txBody>
      </p:sp>
    </p:spTree>
    <p:extLst>
      <p:ext uri="{BB962C8B-B14F-4D97-AF65-F5344CB8AC3E}">
        <p14:creationId xmlns:p14="http://schemas.microsoft.com/office/powerpoint/2010/main" val="371573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r="1314" b="858"/>
          <a:stretch>
            <a:fillRect/>
          </a:stretch>
        </p:blipFill>
        <p:spPr bwMode="auto">
          <a:xfrm>
            <a:off x="658813" y="0"/>
            <a:ext cx="7745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16" name="Straight Arrow Connector 8"/>
          <p:cNvCxnSpPr>
            <a:cxnSpLocks noChangeShapeType="1"/>
          </p:cNvCxnSpPr>
          <p:nvPr/>
        </p:nvCxnSpPr>
        <p:spPr bwMode="auto">
          <a:xfrm>
            <a:off x="2552700" y="990600"/>
            <a:ext cx="2247900" cy="784726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477000" y="59436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</a:t>
            </a:r>
            <a:r>
              <a:rPr lang="en-US" sz="1600" dirty="0" smtClean="0">
                <a:solidFill>
                  <a:schemeClr val="bg1"/>
                </a:solidFill>
              </a:rPr>
              <a:t> to </a:t>
            </a:r>
            <a:r>
              <a:rPr lang="en-US" sz="1600" dirty="0">
                <a:solidFill>
                  <a:schemeClr val="bg1"/>
                </a:solidFill>
              </a:rPr>
              <a:t>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8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r="1314" b="858"/>
          <a:stretch>
            <a:fillRect/>
          </a:stretch>
        </p:blipFill>
        <p:spPr bwMode="auto">
          <a:xfrm>
            <a:off x="658813" y="0"/>
            <a:ext cx="7745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16" name="Straight Arrow Connector 8"/>
          <p:cNvCxnSpPr>
            <a:cxnSpLocks noChangeShapeType="1"/>
          </p:cNvCxnSpPr>
          <p:nvPr/>
        </p:nvCxnSpPr>
        <p:spPr bwMode="auto">
          <a:xfrm>
            <a:off x="2552700" y="990600"/>
            <a:ext cx="2247900" cy="784726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389063" y="528638"/>
            <a:ext cx="1765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>
                <a:solidFill>
                  <a:srgbClr val="00B0F0"/>
                </a:solidFill>
              </a:rPr>
              <a:t>Intermediate mass of the thalamus</a:t>
            </a:r>
          </a:p>
        </p:txBody>
      </p:sp>
    </p:spTree>
    <p:extLst>
      <p:ext uri="{BB962C8B-B14F-4D97-AF65-F5344CB8AC3E}">
        <p14:creationId xmlns:p14="http://schemas.microsoft.com/office/powerpoint/2010/main" val="361961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r="1314" b="858"/>
          <a:stretch>
            <a:fillRect/>
          </a:stretch>
        </p:blipFill>
        <p:spPr bwMode="auto">
          <a:xfrm>
            <a:off x="658813" y="0"/>
            <a:ext cx="7745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19" name="Straight Arrow Connector 16"/>
          <p:cNvCxnSpPr>
            <a:cxnSpLocks noChangeShapeType="1"/>
          </p:cNvCxnSpPr>
          <p:nvPr/>
        </p:nvCxnSpPr>
        <p:spPr bwMode="auto">
          <a:xfrm flipH="1" flipV="1">
            <a:off x="5127458" y="2667000"/>
            <a:ext cx="533400" cy="11430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629400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</a:t>
            </a:r>
            <a:r>
              <a:rPr lang="en-US" sz="1600" dirty="0" smtClean="0">
                <a:solidFill>
                  <a:schemeClr val="bg1"/>
                </a:solidFill>
              </a:rPr>
              <a:t> to </a:t>
            </a:r>
            <a:r>
              <a:rPr lang="en-US" sz="1600" dirty="0">
                <a:solidFill>
                  <a:schemeClr val="bg1"/>
                </a:solidFill>
              </a:rPr>
              <a:t>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06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Brain_lo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Line 7"/>
          <p:cNvSpPr>
            <a:spLocks noChangeShapeType="1"/>
          </p:cNvSpPr>
          <p:nvPr/>
        </p:nvSpPr>
        <p:spPr bwMode="auto">
          <a:xfrm flipV="1">
            <a:off x="1143000" y="3657600"/>
            <a:ext cx="19050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5833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r="1314" b="858"/>
          <a:stretch>
            <a:fillRect/>
          </a:stretch>
        </p:blipFill>
        <p:spPr bwMode="auto">
          <a:xfrm>
            <a:off x="658813" y="0"/>
            <a:ext cx="7745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19" name="Straight Arrow Connector 16"/>
          <p:cNvCxnSpPr>
            <a:cxnSpLocks noChangeShapeType="1"/>
          </p:cNvCxnSpPr>
          <p:nvPr/>
        </p:nvCxnSpPr>
        <p:spPr bwMode="auto">
          <a:xfrm flipH="1" flipV="1">
            <a:off x="5127458" y="2667000"/>
            <a:ext cx="533400" cy="11430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8"/>
          <p:cNvSpPr txBox="1">
            <a:spLocks noChangeArrowheads="1"/>
          </p:cNvSpPr>
          <p:nvPr/>
        </p:nvSpPr>
        <p:spPr bwMode="auto">
          <a:xfrm>
            <a:off x="5660858" y="3810000"/>
            <a:ext cx="169068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Cerebral aqueduct of the midbrain</a:t>
            </a:r>
          </a:p>
        </p:txBody>
      </p:sp>
    </p:spTree>
    <p:extLst>
      <p:ext uri="{BB962C8B-B14F-4D97-AF65-F5344CB8AC3E}">
        <p14:creationId xmlns:p14="http://schemas.microsoft.com/office/powerpoint/2010/main" val="19944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0" name="Straight Connector 5"/>
          <p:cNvCxnSpPr>
            <a:cxnSpLocks noChangeShapeType="1"/>
          </p:cNvCxnSpPr>
          <p:nvPr/>
        </p:nvCxnSpPr>
        <p:spPr bwMode="auto">
          <a:xfrm>
            <a:off x="4953000" y="838200"/>
            <a:ext cx="2133600" cy="2286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1" name="Straight Connector 6"/>
          <p:cNvCxnSpPr>
            <a:cxnSpLocks noChangeShapeType="1"/>
          </p:cNvCxnSpPr>
          <p:nvPr/>
        </p:nvCxnSpPr>
        <p:spPr bwMode="auto">
          <a:xfrm flipV="1">
            <a:off x="4953000" y="1066800"/>
            <a:ext cx="2133600" cy="9906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86600" y="5732692"/>
            <a:ext cx="1875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</a:t>
            </a:r>
            <a:r>
              <a:rPr lang="en-US" sz="1600" dirty="0" smtClean="0"/>
              <a:t> to </a:t>
            </a:r>
            <a:r>
              <a:rPr lang="en-US" sz="1600" dirty="0"/>
              <a:t>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2080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0" name="Straight Connector 5"/>
          <p:cNvCxnSpPr>
            <a:cxnSpLocks noChangeShapeType="1"/>
          </p:cNvCxnSpPr>
          <p:nvPr/>
        </p:nvCxnSpPr>
        <p:spPr bwMode="auto">
          <a:xfrm>
            <a:off x="4953000" y="838200"/>
            <a:ext cx="2133600" cy="2286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1" name="Straight Connector 6"/>
          <p:cNvCxnSpPr>
            <a:cxnSpLocks noChangeShapeType="1"/>
          </p:cNvCxnSpPr>
          <p:nvPr/>
        </p:nvCxnSpPr>
        <p:spPr bwMode="auto">
          <a:xfrm flipV="1">
            <a:off x="4953000" y="1066800"/>
            <a:ext cx="2133600" cy="9906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9477" name="TextBox 19"/>
          <p:cNvSpPr txBox="1">
            <a:spLocks noChangeArrowheads="1"/>
          </p:cNvSpPr>
          <p:nvPr/>
        </p:nvSpPr>
        <p:spPr bwMode="auto">
          <a:xfrm>
            <a:off x="7048500" y="928688"/>
            <a:ext cx="14077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Olfactory tract</a:t>
            </a:r>
          </a:p>
        </p:txBody>
      </p:sp>
    </p:spTree>
    <p:extLst>
      <p:ext uri="{BB962C8B-B14F-4D97-AF65-F5344CB8AC3E}">
        <p14:creationId xmlns:p14="http://schemas.microsoft.com/office/powerpoint/2010/main" val="179104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9473" name="Straight Connector 23"/>
          <p:cNvCxnSpPr>
            <a:cxnSpLocks noChangeShapeType="1"/>
          </p:cNvCxnSpPr>
          <p:nvPr/>
        </p:nvCxnSpPr>
        <p:spPr bwMode="auto">
          <a:xfrm flipH="1" flipV="1">
            <a:off x="1981200" y="4495800"/>
            <a:ext cx="1676400" cy="20955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22168" y="57150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6536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9473" name="Straight Connector 23"/>
          <p:cNvCxnSpPr>
            <a:cxnSpLocks noChangeShapeType="1"/>
          </p:cNvCxnSpPr>
          <p:nvPr/>
        </p:nvCxnSpPr>
        <p:spPr bwMode="auto">
          <a:xfrm flipH="1" flipV="1">
            <a:off x="1981200" y="4495800"/>
            <a:ext cx="1676400" cy="20955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84" name="TextBox 26"/>
          <p:cNvSpPr txBox="1">
            <a:spLocks noChangeArrowheads="1"/>
          </p:cNvSpPr>
          <p:nvPr/>
        </p:nvSpPr>
        <p:spPr bwMode="auto">
          <a:xfrm>
            <a:off x="381000" y="4367213"/>
            <a:ext cx="1600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Facial nerve (VII)</a:t>
            </a:r>
          </a:p>
        </p:txBody>
      </p:sp>
    </p:spTree>
    <p:extLst>
      <p:ext uri="{BB962C8B-B14F-4D97-AF65-F5344CB8AC3E}">
        <p14:creationId xmlns:p14="http://schemas.microsoft.com/office/powerpoint/2010/main" val="42247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9471" name="Straight Connector 27"/>
          <p:cNvCxnSpPr>
            <a:cxnSpLocks noChangeShapeType="1"/>
          </p:cNvCxnSpPr>
          <p:nvPr/>
        </p:nvCxnSpPr>
        <p:spPr bwMode="auto">
          <a:xfrm>
            <a:off x="4953000" y="5699125"/>
            <a:ext cx="2133600" cy="182563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86600" y="5881688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8834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9471" name="Straight Connector 27"/>
          <p:cNvCxnSpPr>
            <a:cxnSpLocks noChangeShapeType="1"/>
          </p:cNvCxnSpPr>
          <p:nvPr/>
        </p:nvCxnSpPr>
        <p:spPr bwMode="auto">
          <a:xfrm>
            <a:off x="4953000" y="5699125"/>
            <a:ext cx="2133600" cy="182563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89" name="TextBox 33"/>
          <p:cNvSpPr txBox="1">
            <a:spLocks noChangeArrowheads="1"/>
          </p:cNvSpPr>
          <p:nvPr/>
        </p:nvSpPr>
        <p:spPr bwMode="auto">
          <a:xfrm>
            <a:off x="7048500" y="5757863"/>
            <a:ext cx="19559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Accessory nerve (XI)</a:t>
            </a:r>
          </a:p>
        </p:txBody>
      </p:sp>
    </p:spTree>
    <p:extLst>
      <p:ext uri="{BB962C8B-B14F-4D97-AF65-F5344CB8AC3E}">
        <p14:creationId xmlns:p14="http://schemas.microsoft.com/office/powerpoint/2010/main" val="42247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2" name="Straight Connector 8"/>
          <p:cNvCxnSpPr>
            <a:cxnSpLocks noChangeShapeType="1"/>
          </p:cNvCxnSpPr>
          <p:nvPr/>
        </p:nvCxnSpPr>
        <p:spPr bwMode="auto">
          <a:xfrm flipV="1">
            <a:off x="5105400" y="2066925"/>
            <a:ext cx="1981200" cy="30003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46232" y="56388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085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2" name="Straight Connector 8"/>
          <p:cNvCxnSpPr>
            <a:cxnSpLocks noChangeShapeType="1"/>
          </p:cNvCxnSpPr>
          <p:nvPr/>
        </p:nvCxnSpPr>
        <p:spPr bwMode="auto">
          <a:xfrm flipV="1">
            <a:off x="5105400" y="2066925"/>
            <a:ext cx="1981200" cy="30003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9478" name="TextBox 20"/>
          <p:cNvSpPr txBox="1">
            <a:spLocks noChangeArrowheads="1"/>
          </p:cNvSpPr>
          <p:nvPr/>
        </p:nvSpPr>
        <p:spPr bwMode="auto">
          <a:xfrm>
            <a:off x="7062788" y="1919288"/>
            <a:ext cx="14366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Optic nerve (II)</a:t>
            </a:r>
          </a:p>
        </p:txBody>
      </p:sp>
    </p:spTree>
    <p:extLst>
      <p:ext uri="{BB962C8B-B14F-4D97-AF65-F5344CB8AC3E}">
        <p14:creationId xmlns:p14="http://schemas.microsoft.com/office/powerpoint/2010/main" val="42247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ead_sag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050"/>
            <a:ext cx="517842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3" name="Straight Arrow Connector 7"/>
          <p:cNvCxnSpPr>
            <a:cxnSpLocks noChangeShapeType="1"/>
          </p:cNvCxnSpPr>
          <p:nvPr/>
        </p:nvCxnSpPr>
        <p:spPr bwMode="auto">
          <a:xfrm>
            <a:off x="1752600" y="2903538"/>
            <a:ext cx="2741613" cy="381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83425" y="5724271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6077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Brain_lo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Line 7"/>
          <p:cNvSpPr>
            <a:spLocks noChangeShapeType="1"/>
          </p:cNvSpPr>
          <p:nvPr/>
        </p:nvSpPr>
        <p:spPr bwMode="auto">
          <a:xfrm flipV="1">
            <a:off x="1143000" y="3657600"/>
            <a:ext cx="19050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TextBox 10"/>
          <p:cNvSpPr txBox="1">
            <a:spLocks noChangeArrowheads="1"/>
          </p:cNvSpPr>
          <p:nvPr/>
        </p:nvSpPr>
        <p:spPr bwMode="auto">
          <a:xfrm>
            <a:off x="0" y="4873823"/>
            <a:ext cx="13869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Lateral sulcus</a:t>
            </a:r>
          </a:p>
        </p:txBody>
      </p:sp>
    </p:spTree>
    <p:extLst>
      <p:ext uri="{BB962C8B-B14F-4D97-AF65-F5344CB8AC3E}">
        <p14:creationId xmlns:p14="http://schemas.microsoft.com/office/powerpoint/2010/main" val="10399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ead_sag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050"/>
            <a:ext cx="517842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3" name="Straight Arrow Connector 7"/>
          <p:cNvCxnSpPr>
            <a:cxnSpLocks noChangeShapeType="1"/>
          </p:cNvCxnSpPr>
          <p:nvPr/>
        </p:nvCxnSpPr>
        <p:spPr bwMode="auto">
          <a:xfrm>
            <a:off x="1752600" y="2903538"/>
            <a:ext cx="2741613" cy="381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20" name="TextBox 7"/>
          <p:cNvSpPr txBox="1">
            <a:spLocks noChangeArrowheads="1"/>
          </p:cNvSpPr>
          <p:nvPr/>
        </p:nvSpPr>
        <p:spPr bwMode="auto">
          <a:xfrm>
            <a:off x="357690" y="2743200"/>
            <a:ext cx="142699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Pituitary gland</a:t>
            </a:r>
          </a:p>
        </p:txBody>
      </p:sp>
    </p:spTree>
    <p:extLst>
      <p:ext uri="{BB962C8B-B14F-4D97-AF65-F5344CB8AC3E}">
        <p14:creationId xmlns:p14="http://schemas.microsoft.com/office/powerpoint/2010/main" val="371398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ead_sag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050"/>
            <a:ext cx="517842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0" name="Straight Arrow Connector 9"/>
          <p:cNvCxnSpPr>
            <a:cxnSpLocks noChangeShapeType="1"/>
          </p:cNvCxnSpPr>
          <p:nvPr/>
        </p:nvCxnSpPr>
        <p:spPr bwMode="auto">
          <a:xfrm flipH="1">
            <a:off x="5019675" y="609600"/>
            <a:ext cx="2295525" cy="22225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83425" y="5724271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7393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ead_sag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050"/>
            <a:ext cx="517842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0" name="Straight Arrow Connector 9"/>
          <p:cNvCxnSpPr>
            <a:cxnSpLocks noChangeShapeType="1"/>
          </p:cNvCxnSpPr>
          <p:nvPr/>
        </p:nvCxnSpPr>
        <p:spPr bwMode="auto">
          <a:xfrm flipH="1">
            <a:off x="5019675" y="609600"/>
            <a:ext cx="2295525" cy="22225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4" name="TextBox 1"/>
          <p:cNvSpPr txBox="1">
            <a:spLocks noChangeArrowheads="1"/>
          </p:cNvSpPr>
          <p:nvPr/>
        </p:nvSpPr>
        <p:spPr bwMode="auto">
          <a:xfrm>
            <a:off x="7239001" y="471488"/>
            <a:ext cx="160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Superior sagittal sinus</a:t>
            </a:r>
          </a:p>
        </p:txBody>
      </p:sp>
    </p:spTree>
    <p:extLst>
      <p:ext uri="{BB962C8B-B14F-4D97-AF65-F5344CB8AC3E}">
        <p14:creationId xmlns:p14="http://schemas.microsoft.com/office/powerpoint/2010/main" val="77744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4575" r="5811" b="1308"/>
          <a:stretch>
            <a:fillRect/>
          </a:stretch>
        </p:blipFill>
        <p:spPr bwMode="auto">
          <a:xfrm>
            <a:off x="1447800" y="12700"/>
            <a:ext cx="5932488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59" name="Straight Arrow Connector 16"/>
          <p:cNvCxnSpPr>
            <a:cxnSpLocks noChangeShapeType="1"/>
          </p:cNvCxnSpPr>
          <p:nvPr/>
        </p:nvCxnSpPr>
        <p:spPr bwMode="auto">
          <a:xfrm flipH="1">
            <a:off x="6376988" y="1447800"/>
            <a:ext cx="939800" cy="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83425" y="5724271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292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4575" r="5811" b="1308"/>
          <a:stretch>
            <a:fillRect/>
          </a:stretch>
        </p:blipFill>
        <p:spPr bwMode="auto">
          <a:xfrm>
            <a:off x="1447800" y="12700"/>
            <a:ext cx="5932488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59" name="Straight Arrow Connector 16"/>
          <p:cNvCxnSpPr>
            <a:cxnSpLocks noChangeShapeType="1"/>
          </p:cNvCxnSpPr>
          <p:nvPr/>
        </p:nvCxnSpPr>
        <p:spPr bwMode="auto">
          <a:xfrm flipH="1">
            <a:off x="6376988" y="1447800"/>
            <a:ext cx="939800" cy="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565" name="TextBox 4"/>
          <p:cNvSpPr txBox="1">
            <a:spLocks noChangeArrowheads="1"/>
          </p:cNvSpPr>
          <p:nvPr/>
        </p:nvSpPr>
        <p:spPr bwMode="auto">
          <a:xfrm>
            <a:off x="7267575" y="1317625"/>
            <a:ext cx="19335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Subarachnoid space</a:t>
            </a:r>
          </a:p>
        </p:txBody>
      </p:sp>
    </p:spTree>
    <p:extLst>
      <p:ext uri="{BB962C8B-B14F-4D97-AF65-F5344CB8AC3E}">
        <p14:creationId xmlns:p14="http://schemas.microsoft.com/office/powerpoint/2010/main" val="14508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4575" r="5811" b="1308"/>
          <a:stretch>
            <a:fillRect/>
          </a:stretch>
        </p:blipFill>
        <p:spPr bwMode="auto">
          <a:xfrm>
            <a:off x="1447800" y="12700"/>
            <a:ext cx="5932488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60" name="Straight Arrow Connector 16"/>
          <p:cNvCxnSpPr>
            <a:cxnSpLocks noChangeShapeType="1"/>
          </p:cNvCxnSpPr>
          <p:nvPr/>
        </p:nvCxnSpPr>
        <p:spPr bwMode="auto">
          <a:xfrm flipH="1">
            <a:off x="6440488" y="3792538"/>
            <a:ext cx="939800" cy="1524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83425" y="5724271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40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4575" r="5811" b="1308"/>
          <a:stretch>
            <a:fillRect/>
          </a:stretch>
        </p:blipFill>
        <p:spPr bwMode="auto">
          <a:xfrm>
            <a:off x="1447800" y="12700"/>
            <a:ext cx="5932488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60" name="Straight Arrow Connector 16"/>
          <p:cNvCxnSpPr>
            <a:cxnSpLocks noChangeShapeType="1"/>
          </p:cNvCxnSpPr>
          <p:nvPr/>
        </p:nvCxnSpPr>
        <p:spPr bwMode="auto">
          <a:xfrm flipH="1">
            <a:off x="6440488" y="3792538"/>
            <a:ext cx="939800" cy="1524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566" name="TextBox 5"/>
          <p:cNvSpPr txBox="1">
            <a:spLocks noChangeArrowheads="1"/>
          </p:cNvSpPr>
          <p:nvPr/>
        </p:nvSpPr>
        <p:spPr bwMode="auto">
          <a:xfrm>
            <a:off x="7315200" y="3609975"/>
            <a:ext cx="18288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Arachnoid granulation (arachnoid villus)</a:t>
            </a:r>
          </a:p>
        </p:txBody>
      </p:sp>
    </p:spTree>
    <p:extLst>
      <p:ext uri="{BB962C8B-B14F-4D97-AF65-F5344CB8AC3E}">
        <p14:creationId xmlns:p14="http://schemas.microsoft.com/office/powerpoint/2010/main" val="54903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Ventric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" t="4575" r="3137" b="6796"/>
          <a:stretch>
            <a:fillRect/>
          </a:stretch>
        </p:blipFill>
        <p:spPr bwMode="auto">
          <a:xfrm>
            <a:off x="393700" y="314325"/>
            <a:ext cx="8462963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605" name="Straight Arrow Connector 5"/>
          <p:cNvCxnSpPr>
            <a:cxnSpLocks noChangeShapeType="1"/>
          </p:cNvCxnSpPr>
          <p:nvPr/>
        </p:nvCxnSpPr>
        <p:spPr bwMode="auto">
          <a:xfrm flipV="1">
            <a:off x="2286000" y="2438400"/>
            <a:ext cx="838200" cy="6096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63372" y="5557517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5150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Ventric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" t="4575" r="3137" b="6796"/>
          <a:stretch>
            <a:fillRect/>
          </a:stretch>
        </p:blipFill>
        <p:spPr bwMode="auto">
          <a:xfrm>
            <a:off x="393700" y="314325"/>
            <a:ext cx="8462963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605" name="Straight Arrow Connector 5"/>
          <p:cNvCxnSpPr>
            <a:cxnSpLocks noChangeShapeType="1"/>
          </p:cNvCxnSpPr>
          <p:nvPr/>
        </p:nvCxnSpPr>
        <p:spPr bwMode="auto">
          <a:xfrm flipV="1">
            <a:off x="2286000" y="2438400"/>
            <a:ext cx="838200" cy="6096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11" name="TextBox 3"/>
          <p:cNvSpPr txBox="1">
            <a:spLocks noChangeArrowheads="1"/>
          </p:cNvSpPr>
          <p:nvPr/>
        </p:nvSpPr>
        <p:spPr bwMode="auto">
          <a:xfrm>
            <a:off x="457200" y="2947988"/>
            <a:ext cx="22445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Interventricular foramen</a:t>
            </a:r>
          </a:p>
        </p:txBody>
      </p:sp>
    </p:spTree>
    <p:extLst>
      <p:ext uri="{BB962C8B-B14F-4D97-AF65-F5344CB8AC3E}">
        <p14:creationId xmlns:p14="http://schemas.microsoft.com/office/powerpoint/2010/main" val="13472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69" name="Straight Arrow Connector 2"/>
          <p:cNvCxnSpPr>
            <a:cxnSpLocks noChangeShapeType="1"/>
          </p:cNvCxnSpPr>
          <p:nvPr/>
        </p:nvCxnSpPr>
        <p:spPr bwMode="auto">
          <a:xfrm flipV="1">
            <a:off x="1066800" y="5053013"/>
            <a:ext cx="639763" cy="523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571205" y="6326770"/>
            <a:ext cx="4264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660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Brain_lo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Line 8"/>
          <p:cNvSpPr>
            <a:spLocks noChangeShapeType="1"/>
          </p:cNvSpPr>
          <p:nvPr/>
        </p:nvSpPr>
        <p:spPr bwMode="auto">
          <a:xfrm flipH="1" flipV="1">
            <a:off x="6324600" y="44196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7919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69" name="Straight Arrow Connector 2"/>
          <p:cNvCxnSpPr>
            <a:cxnSpLocks noChangeShapeType="1"/>
          </p:cNvCxnSpPr>
          <p:nvPr/>
        </p:nvCxnSpPr>
        <p:spPr bwMode="auto">
          <a:xfrm flipV="1">
            <a:off x="1066800" y="5053013"/>
            <a:ext cx="639763" cy="523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70" name="TextBox 18"/>
          <p:cNvSpPr txBox="1">
            <a:spLocks noChangeArrowheads="1"/>
          </p:cNvSpPr>
          <p:nvPr/>
        </p:nvSpPr>
        <p:spPr bwMode="auto">
          <a:xfrm>
            <a:off x="461963" y="4843463"/>
            <a:ext cx="83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cs typeface="Arial" charset="0"/>
              </a:rPr>
              <a:t>Spinal nerve</a:t>
            </a:r>
          </a:p>
        </p:txBody>
      </p:sp>
    </p:spTree>
    <p:extLst>
      <p:ext uri="{BB962C8B-B14F-4D97-AF65-F5344CB8AC3E}">
        <p14:creationId xmlns:p14="http://schemas.microsoft.com/office/powerpoint/2010/main" val="36913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53" name="Straight Arrow Connector 5"/>
          <p:cNvCxnSpPr>
            <a:cxnSpLocks noChangeShapeType="1"/>
          </p:cNvCxnSpPr>
          <p:nvPr/>
        </p:nvCxnSpPr>
        <p:spPr bwMode="auto">
          <a:xfrm flipH="1">
            <a:off x="4876800" y="1951038"/>
            <a:ext cx="1219200" cy="6096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571205" y="6326770"/>
            <a:ext cx="4264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2157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53" name="Straight Arrow Connector 5"/>
          <p:cNvCxnSpPr>
            <a:cxnSpLocks noChangeShapeType="1"/>
          </p:cNvCxnSpPr>
          <p:nvPr/>
        </p:nvCxnSpPr>
        <p:spPr bwMode="auto">
          <a:xfrm flipH="1">
            <a:off x="4876800" y="1951038"/>
            <a:ext cx="1219200" cy="6096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57" name="TextBox 12"/>
          <p:cNvSpPr txBox="1">
            <a:spLocks noChangeArrowheads="1"/>
          </p:cNvSpPr>
          <p:nvPr/>
        </p:nvSpPr>
        <p:spPr bwMode="auto">
          <a:xfrm>
            <a:off x="5942013" y="1662113"/>
            <a:ext cx="1079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>
                <a:cs typeface="Arial" charset="0"/>
              </a:rPr>
              <a:t>Dura mater</a:t>
            </a:r>
          </a:p>
        </p:txBody>
      </p:sp>
    </p:spTree>
    <p:extLst>
      <p:ext uri="{BB962C8B-B14F-4D97-AF65-F5344CB8AC3E}">
        <p14:creationId xmlns:p14="http://schemas.microsoft.com/office/powerpoint/2010/main" val="317308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62" name="Straight Arrow Connector 2"/>
          <p:cNvCxnSpPr>
            <a:cxnSpLocks noChangeShapeType="1"/>
          </p:cNvCxnSpPr>
          <p:nvPr/>
        </p:nvCxnSpPr>
        <p:spPr bwMode="auto">
          <a:xfrm flipH="1" flipV="1">
            <a:off x="5008563" y="3890963"/>
            <a:ext cx="1460500" cy="714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571205" y="6326770"/>
            <a:ext cx="4264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2035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62" name="Straight Arrow Connector 2"/>
          <p:cNvCxnSpPr>
            <a:cxnSpLocks noChangeShapeType="1"/>
          </p:cNvCxnSpPr>
          <p:nvPr/>
        </p:nvCxnSpPr>
        <p:spPr bwMode="auto">
          <a:xfrm flipH="1" flipV="1">
            <a:off x="5008563" y="3890963"/>
            <a:ext cx="1460500" cy="714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7" name="TextBox 9"/>
          <p:cNvSpPr txBox="1">
            <a:spLocks noChangeArrowheads="1"/>
          </p:cNvSpPr>
          <p:nvPr/>
        </p:nvSpPr>
        <p:spPr bwMode="auto">
          <a:xfrm>
            <a:off x="6515100" y="3810000"/>
            <a:ext cx="1714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 smtClean="0">
                <a:cs typeface="Arial" charset="0"/>
              </a:rPr>
              <a:t>Anterior white column</a:t>
            </a:r>
            <a:endParaRPr lang="en-US" sz="1400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08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t="7445" r="16176" b="9691"/>
          <a:stretch>
            <a:fillRect/>
          </a:stretch>
        </p:blipFill>
        <p:spPr bwMode="auto">
          <a:xfrm>
            <a:off x="2209800" y="44450"/>
            <a:ext cx="5105400" cy="6942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4618039" y="4419601"/>
            <a:ext cx="1249361" cy="95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629400" y="5780260"/>
            <a:ext cx="2359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615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t="7445" r="16176" b="9691"/>
          <a:stretch>
            <a:fillRect/>
          </a:stretch>
        </p:blipFill>
        <p:spPr bwMode="auto">
          <a:xfrm>
            <a:off x="2209800" y="44450"/>
            <a:ext cx="5105400" cy="6942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4618038" y="4419600"/>
            <a:ext cx="922337" cy="95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6" name="TextBox 10"/>
          <p:cNvSpPr txBox="1">
            <a:spLocks noChangeArrowheads="1"/>
          </p:cNvSpPr>
          <p:nvPr/>
        </p:nvSpPr>
        <p:spPr bwMode="auto">
          <a:xfrm>
            <a:off x="5540375" y="4300538"/>
            <a:ext cx="16866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 err="1"/>
              <a:t>Conus</a:t>
            </a:r>
            <a:r>
              <a:rPr lang="en-US" sz="1400" b="1" dirty="0"/>
              <a:t> </a:t>
            </a:r>
            <a:r>
              <a:rPr lang="en-US" sz="1400" b="1" dirty="0" err="1"/>
              <a:t>medullaris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4906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>
            <a:off x="4251325" y="2482850"/>
            <a:ext cx="401638" cy="793750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430502" y="4038600"/>
            <a:ext cx="1754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193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>
            <a:off x="4251325" y="2482850"/>
            <a:ext cx="401638" cy="793750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2" name="TextBox 5"/>
          <p:cNvSpPr txBox="1">
            <a:spLocks noChangeArrowheads="1"/>
          </p:cNvSpPr>
          <p:nvPr/>
        </p:nvSpPr>
        <p:spPr bwMode="auto">
          <a:xfrm>
            <a:off x="4503738" y="3336925"/>
            <a:ext cx="12474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Axon hillock</a:t>
            </a:r>
          </a:p>
        </p:txBody>
      </p:sp>
    </p:spTree>
    <p:extLst>
      <p:ext uri="{BB962C8B-B14F-4D97-AF65-F5344CB8AC3E}">
        <p14:creationId xmlns:p14="http://schemas.microsoft.com/office/powerpoint/2010/main" val="294223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Straight Connector 42"/>
          <p:cNvCxnSpPr/>
          <p:nvPr/>
        </p:nvCxnSpPr>
        <p:spPr>
          <a:xfrm>
            <a:off x="5053013" y="4808538"/>
            <a:ext cx="0" cy="652462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430502" y="4038600"/>
            <a:ext cx="1754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9833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Brain_lo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Line 8"/>
          <p:cNvSpPr>
            <a:spLocks noChangeShapeType="1"/>
          </p:cNvSpPr>
          <p:nvPr/>
        </p:nvSpPr>
        <p:spPr bwMode="auto">
          <a:xfrm flipH="1" flipV="1">
            <a:off x="6324600" y="44196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TextBox 3"/>
          <p:cNvSpPr txBox="1">
            <a:spLocks noChangeArrowheads="1"/>
          </p:cNvSpPr>
          <p:nvPr/>
        </p:nvSpPr>
        <p:spPr bwMode="auto">
          <a:xfrm>
            <a:off x="7391400" y="4305300"/>
            <a:ext cx="17665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/>
              <a:t>Transverse fissure</a:t>
            </a:r>
          </a:p>
        </p:txBody>
      </p:sp>
    </p:spTree>
    <p:extLst>
      <p:ext uri="{BB962C8B-B14F-4D97-AF65-F5344CB8AC3E}">
        <p14:creationId xmlns:p14="http://schemas.microsoft.com/office/powerpoint/2010/main" val="217929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Straight Connector 42"/>
          <p:cNvCxnSpPr/>
          <p:nvPr/>
        </p:nvCxnSpPr>
        <p:spPr>
          <a:xfrm>
            <a:off x="5053013" y="4808538"/>
            <a:ext cx="0" cy="652462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3" name="TextBox 7"/>
          <p:cNvSpPr txBox="1">
            <a:spLocks noChangeArrowheads="1"/>
          </p:cNvSpPr>
          <p:nvPr/>
        </p:nvSpPr>
        <p:spPr bwMode="auto">
          <a:xfrm>
            <a:off x="4652963" y="4530725"/>
            <a:ext cx="13660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Myelin sheath</a:t>
            </a:r>
          </a:p>
        </p:txBody>
      </p:sp>
    </p:spTree>
    <p:extLst>
      <p:ext uri="{BB962C8B-B14F-4D97-AF65-F5344CB8AC3E}">
        <p14:creationId xmlns:p14="http://schemas.microsoft.com/office/powerpoint/2010/main" val="284152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Connector 21"/>
          <p:cNvCxnSpPr/>
          <p:nvPr/>
        </p:nvCxnSpPr>
        <p:spPr>
          <a:xfrm flipV="1">
            <a:off x="1220986" y="3962400"/>
            <a:ext cx="126802" cy="606623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430502" y="4038600"/>
            <a:ext cx="1754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5061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Connector 21"/>
          <p:cNvCxnSpPr/>
          <p:nvPr/>
        </p:nvCxnSpPr>
        <p:spPr>
          <a:xfrm flipV="1">
            <a:off x="1220986" y="3962400"/>
            <a:ext cx="126802" cy="606623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7" name="TextBox 12"/>
          <p:cNvSpPr txBox="1">
            <a:spLocks noChangeArrowheads="1"/>
          </p:cNvSpPr>
          <p:nvPr/>
        </p:nvSpPr>
        <p:spPr bwMode="auto">
          <a:xfrm>
            <a:off x="765573" y="4569023"/>
            <a:ext cx="91082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 smtClean="0"/>
              <a:t>Dendrite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84152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t="8696" r="8961" b="3453"/>
          <a:stretch>
            <a:fillRect/>
          </a:stretch>
        </p:blipFill>
        <p:spPr bwMode="auto">
          <a:xfrm>
            <a:off x="393700" y="152400"/>
            <a:ext cx="836295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5" name="Straight Arrow Connector 5"/>
          <p:cNvCxnSpPr>
            <a:cxnSpLocks noChangeShapeType="1"/>
          </p:cNvCxnSpPr>
          <p:nvPr/>
        </p:nvCxnSpPr>
        <p:spPr bwMode="auto">
          <a:xfrm>
            <a:off x="990600" y="3200400"/>
            <a:ext cx="2559050" cy="1066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9" name="Straight Arrow Connector 13"/>
          <p:cNvCxnSpPr>
            <a:cxnSpLocks noChangeShapeType="1"/>
          </p:cNvCxnSpPr>
          <p:nvPr/>
        </p:nvCxnSpPr>
        <p:spPr bwMode="auto">
          <a:xfrm>
            <a:off x="990600" y="3200400"/>
            <a:ext cx="2254250" cy="1447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850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t="8696" r="8961" b="3453"/>
          <a:stretch>
            <a:fillRect/>
          </a:stretch>
        </p:blipFill>
        <p:spPr bwMode="auto">
          <a:xfrm>
            <a:off x="393700" y="152400"/>
            <a:ext cx="836295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5" name="Straight Arrow Connector 5"/>
          <p:cNvCxnSpPr>
            <a:cxnSpLocks noChangeShapeType="1"/>
          </p:cNvCxnSpPr>
          <p:nvPr/>
        </p:nvCxnSpPr>
        <p:spPr bwMode="auto">
          <a:xfrm>
            <a:off x="990600" y="3200400"/>
            <a:ext cx="2559050" cy="1066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9" name="Straight Arrow Connector 13"/>
          <p:cNvCxnSpPr>
            <a:cxnSpLocks noChangeShapeType="1"/>
          </p:cNvCxnSpPr>
          <p:nvPr/>
        </p:nvCxnSpPr>
        <p:spPr bwMode="auto">
          <a:xfrm>
            <a:off x="990600" y="3200400"/>
            <a:ext cx="2254250" cy="1447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37" name="TextBox 14"/>
          <p:cNvSpPr txBox="1">
            <a:spLocks noChangeArrowheads="1"/>
          </p:cNvSpPr>
          <p:nvPr/>
        </p:nvSpPr>
        <p:spPr bwMode="auto">
          <a:xfrm>
            <a:off x="152400" y="2918936"/>
            <a:ext cx="1295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Arbor vitae of cerebellum</a:t>
            </a:r>
          </a:p>
        </p:txBody>
      </p:sp>
    </p:spTree>
    <p:extLst>
      <p:ext uri="{BB962C8B-B14F-4D97-AF65-F5344CB8AC3E}">
        <p14:creationId xmlns:p14="http://schemas.microsoft.com/office/powerpoint/2010/main" val="347289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t="8696" r="8961" b="3453"/>
          <a:stretch>
            <a:fillRect/>
          </a:stretch>
        </p:blipFill>
        <p:spPr bwMode="auto">
          <a:xfrm>
            <a:off x="393700" y="152400"/>
            <a:ext cx="836295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8" name="Straight Arrow Connector 8"/>
          <p:cNvCxnSpPr>
            <a:cxnSpLocks noChangeShapeType="1"/>
          </p:cNvCxnSpPr>
          <p:nvPr/>
        </p:nvCxnSpPr>
        <p:spPr bwMode="auto">
          <a:xfrm flipH="1">
            <a:off x="4191000" y="6248400"/>
            <a:ext cx="12954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81383" y="5972123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8962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495</Words>
  <Application>Microsoft Office PowerPoint</Application>
  <PresentationFormat>On-screen Show (4:3)</PresentationFormat>
  <Paragraphs>66</Paragraphs>
  <Slides>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10</cp:revision>
  <dcterms:created xsi:type="dcterms:W3CDTF">2006-08-16T00:00:00Z</dcterms:created>
  <dcterms:modified xsi:type="dcterms:W3CDTF">2018-12-05T23:58:08Z</dcterms:modified>
</cp:coreProperties>
</file>