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306" r:id="rId4"/>
    <p:sldId id="287" r:id="rId5"/>
    <p:sldId id="307" r:id="rId6"/>
    <p:sldId id="288" r:id="rId7"/>
    <p:sldId id="308" r:id="rId8"/>
    <p:sldId id="261" r:id="rId9"/>
    <p:sldId id="309" r:id="rId10"/>
    <p:sldId id="289" r:id="rId11"/>
    <p:sldId id="310" r:id="rId12"/>
    <p:sldId id="264" r:id="rId13"/>
    <p:sldId id="311" r:id="rId14"/>
    <p:sldId id="290" r:id="rId15"/>
    <p:sldId id="312" r:id="rId16"/>
    <p:sldId id="291" r:id="rId17"/>
    <p:sldId id="313" r:id="rId18"/>
    <p:sldId id="265" r:id="rId19"/>
    <p:sldId id="314" r:id="rId20"/>
    <p:sldId id="266" r:id="rId21"/>
    <p:sldId id="315" r:id="rId22"/>
    <p:sldId id="293" r:id="rId23"/>
    <p:sldId id="316" r:id="rId24"/>
    <p:sldId id="268" r:id="rId25"/>
    <p:sldId id="317" r:id="rId26"/>
    <p:sldId id="294" r:id="rId27"/>
    <p:sldId id="318" r:id="rId28"/>
    <p:sldId id="270" r:id="rId29"/>
    <p:sldId id="319" r:id="rId30"/>
    <p:sldId id="295" r:id="rId31"/>
    <p:sldId id="320" r:id="rId32"/>
    <p:sldId id="272" r:id="rId33"/>
    <p:sldId id="321" r:id="rId34"/>
    <p:sldId id="296" r:id="rId35"/>
    <p:sldId id="322" r:id="rId36"/>
    <p:sldId id="297" r:id="rId37"/>
    <p:sldId id="323" r:id="rId38"/>
    <p:sldId id="298" r:id="rId39"/>
    <p:sldId id="324" r:id="rId40"/>
    <p:sldId id="275" r:id="rId41"/>
    <p:sldId id="325" r:id="rId42"/>
    <p:sldId id="299" r:id="rId43"/>
    <p:sldId id="326" r:id="rId44"/>
    <p:sldId id="300" r:id="rId45"/>
    <p:sldId id="327" r:id="rId46"/>
    <p:sldId id="301" r:id="rId47"/>
    <p:sldId id="328" r:id="rId48"/>
    <p:sldId id="278" r:id="rId49"/>
    <p:sldId id="329" r:id="rId50"/>
    <p:sldId id="281" r:id="rId51"/>
    <p:sldId id="330" r:id="rId52"/>
    <p:sldId id="302" r:id="rId53"/>
    <p:sldId id="331" r:id="rId54"/>
    <p:sldId id="303" r:id="rId55"/>
    <p:sldId id="332" r:id="rId56"/>
    <p:sldId id="283" r:id="rId57"/>
    <p:sldId id="333" r:id="rId58"/>
    <p:sldId id="285" r:id="rId59"/>
    <p:sldId id="334" r:id="rId60"/>
    <p:sldId id="304" r:id="rId61"/>
    <p:sldId id="335" r:id="rId62"/>
    <p:sldId id="305" r:id="rId6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96" y="-9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71600" y="1828800"/>
            <a:ext cx="63373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Berlin Sans FB Demi" pitchFamily="34" charset="0"/>
              </a:rPr>
              <a:t>Nervous System Lab</a:t>
            </a:r>
            <a:endParaRPr lang="en-US" sz="4400" dirty="0" smtClean="0">
              <a:latin typeface="Berlin Sans FB Demi" pitchFamily="34" charset="0"/>
            </a:endParaRPr>
          </a:p>
          <a:p>
            <a:pPr algn="ctr"/>
            <a:r>
              <a:rPr lang="en-US" sz="4400" dirty="0" smtClean="0">
                <a:latin typeface="Berlin Sans FB Demi" pitchFamily="34" charset="0"/>
              </a:rPr>
              <a:t>Practice Exam #1</a:t>
            </a:r>
            <a:endParaRPr lang="en-US" sz="4400" dirty="0">
              <a:latin typeface="Berlin Sans FB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515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88" t="8696" r="8961" b="3453"/>
          <a:stretch>
            <a:fillRect/>
          </a:stretch>
        </p:blipFill>
        <p:spPr bwMode="auto">
          <a:xfrm>
            <a:off x="393700" y="152400"/>
            <a:ext cx="8362950" cy="650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127" name="Straight Arrow Connector 7"/>
          <p:cNvCxnSpPr>
            <a:cxnSpLocks noChangeShapeType="1"/>
          </p:cNvCxnSpPr>
          <p:nvPr/>
        </p:nvCxnSpPr>
        <p:spPr bwMode="auto">
          <a:xfrm flipH="1">
            <a:off x="4419600" y="5486400"/>
            <a:ext cx="1295400" cy="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135" name="TextBox 11"/>
          <p:cNvSpPr txBox="1">
            <a:spLocks noChangeArrowheads="1"/>
          </p:cNvSpPr>
          <p:nvPr/>
        </p:nvSpPr>
        <p:spPr bwMode="auto">
          <a:xfrm>
            <a:off x="5715000" y="5348288"/>
            <a:ext cx="175240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400" b="1"/>
              <a:t>Medulla oblongata</a:t>
            </a:r>
          </a:p>
        </p:txBody>
      </p:sp>
    </p:spTree>
    <p:extLst>
      <p:ext uri="{BB962C8B-B14F-4D97-AF65-F5344CB8AC3E}">
        <p14:creationId xmlns:p14="http://schemas.microsoft.com/office/powerpoint/2010/main" val="1312708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33400"/>
            <a:ext cx="8428038" cy="56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220" name="Straight Arrow Connector 5"/>
          <p:cNvCxnSpPr>
            <a:cxnSpLocks noChangeShapeType="1"/>
          </p:cNvCxnSpPr>
          <p:nvPr/>
        </p:nvCxnSpPr>
        <p:spPr bwMode="auto">
          <a:xfrm flipH="1">
            <a:off x="3048000" y="1905000"/>
            <a:ext cx="228600" cy="266700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162800" y="5874603"/>
            <a:ext cx="18220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</a:t>
            </a:r>
            <a:r>
              <a:rPr lang="en-US" sz="1600" dirty="0" smtClean="0"/>
              <a:t> to </a:t>
            </a:r>
            <a:r>
              <a:rPr lang="en-US" sz="1600" dirty="0"/>
              <a:t>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701127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33400"/>
            <a:ext cx="8428038" cy="56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220" name="Straight Arrow Connector 5"/>
          <p:cNvCxnSpPr>
            <a:cxnSpLocks noChangeShapeType="1"/>
          </p:cNvCxnSpPr>
          <p:nvPr/>
        </p:nvCxnSpPr>
        <p:spPr bwMode="auto">
          <a:xfrm flipH="1">
            <a:off x="3048000" y="1905000"/>
            <a:ext cx="228600" cy="266700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238" name="TextBox 18"/>
          <p:cNvSpPr txBox="1">
            <a:spLocks noChangeArrowheads="1"/>
          </p:cNvSpPr>
          <p:nvPr/>
        </p:nvSpPr>
        <p:spPr bwMode="auto">
          <a:xfrm>
            <a:off x="2184400" y="1457980"/>
            <a:ext cx="1854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400" b="1"/>
              <a:t>Cerebral aqueduct of the midbrain</a:t>
            </a:r>
          </a:p>
        </p:txBody>
      </p:sp>
    </p:spTree>
    <p:extLst>
      <p:ext uri="{BB962C8B-B14F-4D97-AF65-F5344CB8AC3E}">
        <p14:creationId xmlns:p14="http://schemas.microsoft.com/office/powerpoint/2010/main" val="2105951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33400"/>
            <a:ext cx="8428038" cy="56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228" name="Straight Arrow Connector 22"/>
          <p:cNvCxnSpPr>
            <a:cxnSpLocks noChangeShapeType="1"/>
          </p:cNvCxnSpPr>
          <p:nvPr/>
        </p:nvCxnSpPr>
        <p:spPr bwMode="auto">
          <a:xfrm flipH="1">
            <a:off x="5181600" y="1600200"/>
            <a:ext cx="1430338" cy="46990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162800" y="5874603"/>
            <a:ext cx="18220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</a:t>
            </a:r>
            <a:r>
              <a:rPr lang="en-US" sz="1600" dirty="0" smtClean="0"/>
              <a:t> to </a:t>
            </a:r>
            <a:r>
              <a:rPr lang="en-US" sz="1600" dirty="0"/>
              <a:t>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56566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33400"/>
            <a:ext cx="8428038" cy="56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228" name="Straight Arrow Connector 22"/>
          <p:cNvCxnSpPr>
            <a:cxnSpLocks noChangeShapeType="1"/>
          </p:cNvCxnSpPr>
          <p:nvPr/>
        </p:nvCxnSpPr>
        <p:spPr bwMode="auto">
          <a:xfrm flipH="1">
            <a:off x="5181600" y="1600200"/>
            <a:ext cx="1430338" cy="46990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230" name="TextBox 1"/>
          <p:cNvSpPr txBox="1">
            <a:spLocks noChangeArrowheads="1"/>
          </p:cNvSpPr>
          <p:nvPr/>
        </p:nvSpPr>
        <p:spPr bwMode="auto">
          <a:xfrm>
            <a:off x="6611938" y="1425575"/>
            <a:ext cx="16764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400" b="1"/>
              <a:t>Corpus callosum</a:t>
            </a:r>
          </a:p>
        </p:txBody>
      </p:sp>
    </p:spTree>
    <p:extLst>
      <p:ext uri="{BB962C8B-B14F-4D97-AF65-F5344CB8AC3E}">
        <p14:creationId xmlns:p14="http://schemas.microsoft.com/office/powerpoint/2010/main" val="1210554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33400"/>
            <a:ext cx="8428038" cy="56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219" name="Straight Arrow Connector 2"/>
          <p:cNvCxnSpPr>
            <a:cxnSpLocks noChangeShapeType="1"/>
          </p:cNvCxnSpPr>
          <p:nvPr/>
        </p:nvCxnSpPr>
        <p:spPr bwMode="auto">
          <a:xfrm flipH="1">
            <a:off x="4191000" y="3581400"/>
            <a:ext cx="2286000" cy="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162800" y="5950803"/>
            <a:ext cx="18220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</a:t>
            </a:r>
            <a:r>
              <a:rPr lang="en-US" sz="1600" dirty="0" smtClean="0"/>
              <a:t> to </a:t>
            </a:r>
            <a:r>
              <a:rPr lang="en-US" sz="1600" dirty="0"/>
              <a:t>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581776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33400"/>
            <a:ext cx="8428038" cy="56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219" name="Straight Arrow Connector 2"/>
          <p:cNvCxnSpPr>
            <a:cxnSpLocks noChangeShapeType="1"/>
          </p:cNvCxnSpPr>
          <p:nvPr/>
        </p:nvCxnSpPr>
        <p:spPr bwMode="auto">
          <a:xfrm flipH="1">
            <a:off x="4191000" y="3581400"/>
            <a:ext cx="2286000" cy="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232" name="TextBox 4"/>
          <p:cNvSpPr txBox="1">
            <a:spLocks noChangeArrowheads="1"/>
          </p:cNvSpPr>
          <p:nvPr/>
        </p:nvSpPr>
        <p:spPr bwMode="auto">
          <a:xfrm>
            <a:off x="6438901" y="3443289"/>
            <a:ext cx="21717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400" b="1"/>
              <a:t>Intermediate mass of thalamus</a:t>
            </a:r>
          </a:p>
        </p:txBody>
      </p:sp>
    </p:spTree>
    <p:extLst>
      <p:ext uri="{BB962C8B-B14F-4D97-AF65-F5344CB8AC3E}">
        <p14:creationId xmlns:p14="http://schemas.microsoft.com/office/powerpoint/2010/main" val="1210554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3" t="12793" r="10049"/>
          <a:stretch>
            <a:fillRect/>
          </a:stretch>
        </p:blipFill>
        <p:spPr bwMode="auto">
          <a:xfrm>
            <a:off x="1219200" y="944563"/>
            <a:ext cx="6467475" cy="4945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1269" name="Straight Arrow Connector 5"/>
          <p:cNvCxnSpPr>
            <a:cxnSpLocks noChangeShapeType="1"/>
          </p:cNvCxnSpPr>
          <p:nvPr/>
        </p:nvCxnSpPr>
        <p:spPr bwMode="auto">
          <a:xfrm flipV="1">
            <a:off x="1066800" y="3200400"/>
            <a:ext cx="3124200" cy="83820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271" name="Straight Arrow Connector 11"/>
          <p:cNvCxnSpPr>
            <a:cxnSpLocks noChangeShapeType="1"/>
          </p:cNvCxnSpPr>
          <p:nvPr/>
        </p:nvCxnSpPr>
        <p:spPr bwMode="auto">
          <a:xfrm flipV="1">
            <a:off x="1066800" y="3581400"/>
            <a:ext cx="3386138" cy="45720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162800" y="5874603"/>
            <a:ext cx="18220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</a:t>
            </a:r>
            <a:r>
              <a:rPr lang="en-US" sz="1600" dirty="0" smtClean="0"/>
              <a:t> to </a:t>
            </a:r>
            <a:r>
              <a:rPr lang="en-US" sz="1600" dirty="0"/>
              <a:t>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090813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3" t="12793" r="10049"/>
          <a:stretch>
            <a:fillRect/>
          </a:stretch>
        </p:blipFill>
        <p:spPr bwMode="auto">
          <a:xfrm>
            <a:off x="1219200" y="944563"/>
            <a:ext cx="6467475" cy="4945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1269" name="Straight Arrow Connector 5"/>
          <p:cNvCxnSpPr>
            <a:cxnSpLocks noChangeShapeType="1"/>
          </p:cNvCxnSpPr>
          <p:nvPr/>
        </p:nvCxnSpPr>
        <p:spPr bwMode="auto">
          <a:xfrm flipV="1">
            <a:off x="1066800" y="3200400"/>
            <a:ext cx="3124200" cy="83820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271" name="Straight Arrow Connector 11"/>
          <p:cNvCxnSpPr>
            <a:cxnSpLocks noChangeShapeType="1"/>
          </p:cNvCxnSpPr>
          <p:nvPr/>
        </p:nvCxnSpPr>
        <p:spPr bwMode="auto">
          <a:xfrm flipV="1">
            <a:off x="1066800" y="3581400"/>
            <a:ext cx="3386138" cy="45720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280" name="TextBox 5"/>
          <p:cNvSpPr txBox="1">
            <a:spLocks noChangeArrowheads="1"/>
          </p:cNvSpPr>
          <p:nvPr/>
        </p:nvSpPr>
        <p:spPr bwMode="auto">
          <a:xfrm>
            <a:off x="0" y="3881438"/>
            <a:ext cx="1219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400" b="1"/>
              <a:t>Vermis of cerebellum</a:t>
            </a:r>
          </a:p>
        </p:txBody>
      </p:sp>
    </p:spTree>
    <p:extLst>
      <p:ext uri="{BB962C8B-B14F-4D97-AF65-F5344CB8AC3E}">
        <p14:creationId xmlns:p14="http://schemas.microsoft.com/office/powerpoint/2010/main" val="1479800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238125"/>
            <a:ext cx="8923338" cy="627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319" name="Straight Arrow Connector 15"/>
          <p:cNvCxnSpPr>
            <a:cxnSpLocks noChangeShapeType="1"/>
          </p:cNvCxnSpPr>
          <p:nvPr/>
        </p:nvCxnSpPr>
        <p:spPr bwMode="auto">
          <a:xfrm flipV="1">
            <a:off x="3482975" y="2936875"/>
            <a:ext cx="663575" cy="457200"/>
          </a:xfrm>
          <a:prstGeom prst="straightConnector1">
            <a:avLst/>
          </a:prstGeom>
          <a:noFill/>
          <a:ln w="38100" algn="ctr">
            <a:solidFill>
              <a:srgbClr val="00B0F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162800" y="5535974"/>
            <a:ext cx="18220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solidFill>
                  <a:schemeClr val="bg1"/>
                </a:solidFill>
              </a:rPr>
              <a:t>*click </a:t>
            </a:r>
            <a:r>
              <a:rPr lang="en-US" sz="1600" dirty="0" smtClean="0">
                <a:solidFill>
                  <a:schemeClr val="bg1"/>
                </a:solidFill>
              </a:rPr>
              <a:t> to </a:t>
            </a:r>
            <a:r>
              <a:rPr lang="en-US" sz="1600" dirty="0">
                <a:solidFill>
                  <a:schemeClr val="bg1"/>
                </a:solidFill>
              </a:rPr>
              <a:t>the next slide to check your </a:t>
            </a:r>
            <a:r>
              <a:rPr lang="en-US" sz="1600" dirty="0" smtClean="0">
                <a:solidFill>
                  <a:schemeClr val="bg1"/>
                </a:solidFill>
              </a:rPr>
              <a:t>answer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791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600" y="457200"/>
            <a:ext cx="8610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Name the following structures indicated by the arrows. </a:t>
            </a:r>
          </a:p>
          <a:p>
            <a:r>
              <a:rPr lang="en-US" sz="4000" dirty="0" smtClean="0"/>
              <a:t>Click to the next slide to see the answer. </a:t>
            </a:r>
            <a:endParaRPr 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228600" y="5931187"/>
            <a:ext cx="861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*note: not every structure you are required to know will be on this practice exercise so make sure you review the checklist of structures (p. </a:t>
            </a:r>
            <a:r>
              <a:rPr lang="en-US" sz="1600" dirty="0" smtClean="0"/>
              <a:t>136-137 </a:t>
            </a:r>
            <a:r>
              <a:rPr lang="en-US" sz="1600" dirty="0" smtClean="0"/>
              <a:t>in your lab manual) </a:t>
            </a:r>
            <a:r>
              <a:rPr lang="en-US" sz="1600" dirty="0"/>
              <a:t>when preparing for your lab exam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3352800"/>
            <a:ext cx="7848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*For best results on these practice exams, write your answers on paper before clicking to see the correct answer. Try to answer within a minute (remember your lab exams will be timed) and make sure to check your spelling!</a:t>
            </a:r>
          </a:p>
        </p:txBody>
      </p:sp>
    </p:spTree>
    <p:extLst>
      <p:ext uri="{BB962C8B-B14F-4D97-AF65-F5344CB8AC3E}">
        <p14:creationId xmlns:p14="http://schemas.microsoft.com/office/powerpoint/2010/main" val="2791081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238125"/>
            <a:ext cx="8923338" cy="627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319" name="Straight Arrow Connector 15"/>
          <p:cNvCxnSpPr>
            <a:cxnSpLocks noChangeShapeType="1"/>
          </p:cNvCxnSpPr>
          <p:nvPr/>
        </p:nvCxnSpPr>
        <p:spPr bwMode="auto">
          <a:xfrm flipV="1">
            <a:off x="3482975" y="2936875"/>
            <a:ext cx="663575" cy="457200"/>
          </a:xfrm>
          <a:prstGeom prst="straightConnector1">
            <a:avLst/>
          </a:prstGeom>
          <a:noFill/>
          <a:ln w="38100" algn="ctr">
            <a:solidFill>
              <a:srgbClr val="00B0F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334" name="TextBox 7"/>
          <p:cNvSpPr txBox="1">
            <a:spLocks noChangeArrowheads="1"/>
          </p:cNvSpPr>
          <p:nvPr/>
        </p:nvSpPr>
        <p:spPr bwMode="auto">
          <a:xfrm>
            <a:off x="1774825" y="3210580"/>
            <a:ext cx="18065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400" b="1" dirty="0">
                <a:solidFill>
                  <a:srgbClr val="00B0F0"/>
                </a:solidFill>
              </a:rPr>
              <a:t>Cerebral </a:t>
            </a:r>
            <a:r>
              <a:rPr lang="en-US" sz="1400" b="1" dirty="0" smtClean="0">
                <a:solidFill>
                  <a:srgbClr val="00B0F0"/>
                </a:solidFill>
              </a:rPr>
              <a:t>peduncle of the midbrain</a:t>
            </a:r>
            <a:endParaRPr lang="en-US" sz="14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549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238125"/>
            <a:ext cx="8923338" cy="627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321" name="Straight Arrow Connector 15"/>
          <p:cNvCxnSpPr>
            <a:cxnSpLocks noChangeShapeType="1"/>
          </p:cNvCxnSpPr>
          <p:nvPr/>
        </p:nvCxnSpPr>
        <p:spPr bwMode="auto">
          <a:xfrm flipH="1" flipV="1">
            <a:off x="4716463" y="2971800"/>
            <a:ext cx="1227137" cy="609600"/>
          </a:xfrm>
          <a:prstGeom prst="straightConnector1">
            <a:avLst/>
          </a:prstGeom>
          <a:noFill/>
          <a:ln w="38100" algn="ctr">
            <a:solidFill>
              <a:srgbClr val="00B0F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162800" y="5535974"/>
            <a:ext cx="18220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solidFill>
                  <a:schemeClr val="bg1"/>
                </a:solidFill>
              </a:rPr>
              <a:t>*click </a:t>
            </a:r>
            <a:r>
              <a:rPr lang="en-US" sz="1600" dirty="0" smtClean="0">
                <a:solidFill>
                  <a:schemeClr val="bg1"/>
                </a:solidFill>
              </a:rPr>
              <a:t> to </a:t>
            </a:r>
            <a:r>
              <a:rPr lang="en-US" sz="1600" dirty="0">
                <a:solidFill>
                  <a:schemeClr val="bg1"/>
                </a:solidFill>
              </a:rPr>
              <a:t>the next slide to check your </a:t>
            </a:r>
            <a:r>
              <a:rPr lang="en-US" sz="1600" dirty="0" smtClean="0">
                <a:solidFill>
                  <a:schemeClr val="bg1"/>
                </a:solidFill>
              </a:rPr>
              <a:t>answer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9658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238125"/>
            <a:ext cx="8923338" cy="627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321" name="Straight Arrow Connector 15"/>
          <p:cNvCxnSpPr>
            <a:cxnSpLocks noChangeShapeType="1"/>
          </p:cNvCxnSpPr>
          <p:nvPr/>
        </p:nvCxnSpPr>
        <p:spPr bwMode="auto">
          <a:xfrm flipH="1" flipV="1">
            <a:off x="4716463" y="2971800"/>
            <a:ext cx="1227137" cy="609600"/>
          </a:xfrm>
          <a:prstGeom prst="straightConnector1">
            <a:avLst/>
          </a:prstGeom>
          <a:noFill/>
          <a:ln w="38100" algn="ctr">
            <a:solidFill>
              <a:srgbClr val="00B0F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330" name="TextBox 3"/>
          <p:cNvSpPr txBox="1">
            <a:spLocks noChangeArrowheads="1"/>
          </p:cNvSpPr>
          <p:nvPr/>
        </p:nvSpPr>
        <p:spPr bwMode="auto">
          <a:xfrm>
            <a:off x="5867400" y="3468688"/>
            <a:ext cx="142699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400" b="1">
                <a:solidFill>
                  <a:srgbClr val="00B0F0"/>
                </a:solidFill>
              </a:rPr>
              <a:t>Pituitary gland</a:t>
            </a:r>
          </a:p>
        </p:txBody>
      </p:sp>
    </p:spTree>
    <p:extLst>
      <p:ext uri="{BB962C8B-B14F-4D97-AF65-F5344CB8AC3E}">
        <p14:creationId xmlns:p14="http://schemas.microsoft.com/office/powerpoint/2010/main" val="2538599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2388"/>
            <a:ext cx="8559800" cy="680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365" name="Straight Arrow Connector 15"/>
          <p:cNvCxnSpPr>
            <a:cxnSpLocks noChangeShapeType="1"/>
          </p:cNvCxnSpPr>
          <p:nvPr/>
        </p:nvCxnSpPr>
        <p:spPr bwMode="auto">
          <a:xfrm>
            <a:off x="4800600" y="609600"/>
            <a:ext cx="609600" cy="1447800"/>
          </a:xfrm>
          <a:prstGeom prst="straightConnector1">
            <a:avLst/>
          </a:prstGeom>
          <a:noFill/>
          <a:ln w="38100" algn="ctr">
            <a:solidFill>
              <a:srgbClr val="00B0F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368" name="Straight Arrow Connector 18"/>
          <p:cNvCxnSpPr>
            <a:cxnSpLocks noChangeShapeType="1"/>
          </p:cNvCxnSpPr>
          <p:nvPr/>
        </p:nvCxnSpPr>
        <p:spPr bwMode="auto">
          <a:xfrm flipH="1">
            <a:off x="3708400" y="609600"/>
            <a:ext cx="1092200" cy="1524000"/>
          </a:xfrm>
          <a:prstGeom prst="straightConnector1">
            <a:avLst/>
          </a:prstGeom>
          <a:noFill/>
          <a:ln w="38100" algn="ctr">
            <a:solidFill>
              <a:srgbClr val="00B0F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6858000" y="5535974"/>
            <a:ext cx="18220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solidFill>
                  <a:schemeClr val="bg1"/>
                </a:solidFill>
              </a:rPr>
              <a:t>*click </a:t>
            </a:r>
            <a:r>
              <a:rPr lang="en-US" sz="1600" dirty="0" smtClean="0">
                <a:solidFill>
                  <a:schemeClr val="bg1"/>
                </a:solidFill>
              </a:rPr>
              <a:t> to </a:t>
            </a:r>
            <a:r>
              <a:rPr lang="en-US" sz="1600" dirty="0">
                <a:solidFill>
                  <a:schemeClr val="bg1"/>
                </a:solidFill>
              </a:rPr>
              <a:t>the next slide to check your </a:t>
            </a:r>
            <a:r>
              <a:rPr lang="en-US" sz="1600" dirty="0" smtClean="0">
                <a:solidFill>
                  <a:schemeClr val="bg1"/>
                </a:solidFill>
              </a:rPr>
              <a:t>answer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9329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2388"/>
            <a:ext cx="8559800" cy="680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365" name="Straight Arrow Connector 15"/>
          <p:cNvCxnSpPr>
            <a:cxnSpLocks noChangeShapeType="1"/>
          </p:cNvCxnSpPr>
          <p:nvPr/>
        </p:nvCxnSpPr>
        <p:spPr bwMode="auto">
          <a:xfrm>
            <a:off x="4800600" y="609600"/>
            <a:ext cx="609600" cy="1447800"/>
          </a:xfrm>
          <a:prstGeom prst="straightConnector1">
            <a:avLst/>
          </a:prstGeom>
          <a:noFill/>
          <a:ln w="38100" algn="ctr">
            <a:solidFill>
              <a:srgbClr val="00B0F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368" name="Straight Arrow Connector 18"/>
          <p:cNvCxnSpPr>
            <a:cxnSpLocks noChangeShapeType="1"/>
          </p:cNvCxnSpPr>
          <p:nvPr/>
        </p:nvCxnSpPr>
        <p:spPr bwMode="auto">
          <a:xfrm flipH="1">
            <a:off x="3708400" y="609600"/>
            <a:ext cx="1092200" cy="1524000"/>
          </a:xfrm>
          <a:prstGeom prst="straightConnector1">
            <a:avLst/>
          </a:prstGeom>
          <a:noFill/>
          <a:ln w="38100" algn="ctr">
            <a:solidFill>
              <a:srgbClr val="00B0F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370" name="TextBox 1"/>
          <p:cNvSpPr txBox="1">
            <a:spLocks noChangeArrowheads="1"/>
          </p:cNvSpPr>
          <p:nvPr/>
        </p:nvSpPr>
        <p:spPr bwMode="auto">
          <a:xfrm>
            <a:off x="4254500" y="333375"/>
            <a:ext cx="106952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400" b="1">
                <a:solidFill>
                  <a:srgbClr val="00B0F0"/>
                </a:solidFill>
              </a:rPr>
              <a:t>Thalamus </a:t>
            </a:r>
          </a:p>
        </p:txBody>
      </p:sp>
    </p:spTree>
    <p:extLst>
      <p:ext uri="{BB962C8B-B14F-4D97-AF65-F5344CB8AC3E}">
        <p14:creationId xmlns:p14="http://schemas.microsoft.com/office/powerpoint/2010/main" val="3393546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2388"/>
            <a:ext cx="8559800" cy="680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369" name="Straight Arrow Connector 24"/>
          <p:cNvCxnSpPr>
            <a:cxnSpLocks noChangeShapeType="1"/>
          </p:cNvCxnSpPr>
          <p:nvPr/>
        </p:nvCxnSpPr>
        <p:spPr bwMode="auto">
          <a:xfrm flipV="1">
            <a:off x="2819400" y="2644023"/>
            <a:ext cx="1524000" cy="791118"/>
          </a:xfrm>
          <a:prstGeom prst="straightConnector1">
            <a:avLst/>
          </a:prstGeom>
          <a:noFill/>
          <a:ln w="38100" algn="ctr">
            <a:solidFill>
              <a:srgbClr val="00B0F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6781800" y="5535974"/>
            <a:ext cx="18220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solidFill>
                  <a:schemeClr val="bg1"/>
                </a:solidFill>
              </a:rPr>
              <a:t>*click </a:t>
            </a:r>
            <a:r>
              <a:rPr lang="en-US" sz="1600" dirty="0" smtClean="0">
                <a:solidFill>
                  <a:schemeClr val="bg1"/>
                </a:solidFill>
              </a:rPr>
              <a:t> to </a:t>
            </a:r>
            <a:r>
              <a:rPr lang="en-US" sz="1600" dirty="0">
                <a:solidFill>
                  <a:schemeClr val="bg1"/>
                </a:solidFill>
              </a:rPr>
              <a:t>the next slide to check your </a:t>
            </a:r>
            <a:r>
              <a:rPr lang="en-US" sz="1600" dirty="0" smtClean="0">
                <a:solidFill>
                  <a:schemeClr val="bg1"/>
                </a:solidFill>
              </a:rPr>
              <a:t>answer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728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2388"/>
            <a:ext cx="8559800" cy="680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369" name="Straight Arrow Connector 24"/>
          <p:cNvCxnSpPr>
            <a:cxnSpLocks noChangeShapeType="1"/>
          </p:cNvCxnSpPr>
          <p:nvPr/>
        </p:nvCxnSpPr>
        <p:spPr bwMode="auto">
          <a:xfrm flipV="1">
            <a:off x="2819400" y="2644023"/>
            <a:ext cx="1524000" cy="791118"/>
          </a:xfrm>
          <a:prstGeom prst="straightConnector1">
            <a:avLst/>
          </a:prstGeom>
          <a:noFill/>
          <a:ln w="38100" algn="ctr">
            <a:solidFill>
              <a:srgbClr val="00B0F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372" name="TextBox 4"/>
          <p:cNvSpPr txBox="1">
            <a:spLocks noChangeArrowheads="1"/>
          </p:cNvSpPr>
          <p:nvPr/>
        </p:nvSpPr>
        <p:spPr bwMode="auto">
          <a:xfrm>
            <a:off x="947516" y="3276600"/>
            <a:ext cx="179568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400" b="1">
                <a:solidFill>
                  <a:srgbClr val="00B0F0"/>
                </a:solidFill>
              </a:rPr>
              <a:t>Superior colliculus</a:t>
            </a:r>
          </a:p>
        </p:txBody>
      </p:sp>
    </p:spTree>
    <p:extLst>
      <p:ext uri="{BB962C8B-B14F-4D97-AF65-F5344CB8AC3E}">
        <p14:creationId xmlns:p14="http://schemas.microsoft.com/office/powerpoint/2010/main" val="119133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0" r="1314" b="858"/>
          <a:stretch>
            <a:fillRect/>
          </a:stretch>
        </p:blipFill>
        <p:spPr bwMode="auto">
          <a:xfrm>
            <a:off x="658813" y="0"/>
            <a:ext cx="774541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7416" name="Straight Arrow Connector 8"/>
          <p:cNvCxnSpPr>
            <a:cxnSpLocks noChangeShapeType="1"/>
          </p:cNvCxnSpPr>
          <p:nvPr/>
        </p:nvCxnSpPr>
        <p:spPr bwMode="auto">
          <a:xfrm>
            <a:off x="2209800" y="1600200"/>
            <a:ext cx="1600200" cy="533400"/>
          </a:xfrm>
          <a:prstGeom prst="straightConnector1">
            <a:avLst/>
          </a:prstGeom>
          <a:noFill/>
          <a:ln w="38100" algn="ctr">
            <a:solidFill>
              <a:srgbClr val="00B0F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6553200" y="5535974"/>
            <a:ext cx="18220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solidFill>
                  <a:schemeClr val="bg1"/>
                </a:solidFill>
              </a:rPr>
              <a:t>*click </a:t>
            </a:r>
            <a:r>
              <a:rPr lang="en-US" sz="1600" dirty="0" smtClean="0">
                <a:solidFill>
                  <a:schemeClr val="bg1"/>
                </a:solidFill>
              </a:rPr>
              <a:t> to </a:t>
            </a:r>
            <a:r>
              <a:rPr lang="en-US" sz="1600" dirty="0">
                <a:solidFill>
                  <a:schemeClr val="bg1"/>
                </a:solidFill>
              </a:rPr>
              <a:t>the next slide to check your </a:t>
            </a:r>
            <a:r>
              <a:rPr lang="en-US" sz="1600" dirty="0" smtClean="0">
                <a:solidFill>
                  <a:schemeClr val="bg1"/>
                </a:solidFill>
              </a:rPr>
              <a:t>answer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405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0" r="1314" b="858"/>
          <a:stretch>
            <a:fillRect/>
          </a:stretch>
        </p:blipFill>
        <p:spPr bwMode="auto">
          <a:xfrm>
            <a:off x="658813" y="0"/>
            <a:ext cx="774541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7416" name="Straight Arrow Connector 8"/>
          <p:cNvCxnSpPr>
            <a:cxnSpLocks noChangeShapeType="1"/>
          </p:cNvCxnSpPr>
          <p:nvPr/>
        </p:nvCxnSpPr>
        <p:spPr bwMode="auto">
          <a:xfrm>
            <a:off x="2209800" y="1600200"/>
            <a:ext cx="1600200" cy="533400"/>
          </a:xfrm>
          <a:prstGeom prst="straightConnector1">
            <a:avLst/>
          </a:prstGeom>
          <a:noFill/>
          <a:ln w="38100" algn="ctr">
            <a:solidFill>
              <a:srgbClr val="00B0F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428" name="TextBox 22"/>
          <p:cNvSpPr txBox="1">
            <a:spLocks noChangeArrowheads="1"/>
          </p:cNvSpPr>
          <p:nvPr/>
        </p:nvSpPr>
        <p:spPr bwMode="auto">
          <a:xfrm>
            <a:off x="838200" y="1411288"/>
            <a:ext cx="146706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400" b="1">
                <a:solidFill>
                  <a:srgbClr val="00B0F0"/>
                </a:solidFill>
              </a:rPr>
              <a:t>Hypothalamus </a:t>
            </a:r>
          </a:p>
        </p:txBody>
      </p:sp>
    </p:spTree>
    <p:extLst>
      <p:ext uri="{BB962C8B-B14F-4D97-AF65-F5344CB8AC3E}">
        <p14:creationId xmlns:p14="http://schemas.microsoft.com/office/powerpoint/2010/main" val="1248452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0" r="1314" b="858"/>
          <a:stretch>
            <a:fillRect/>
          </a:stretch>
        </p:blipFill>
        <p:spPr bwMode="auto">
          <a:xfrm>
            <a:off x="658813" y="0"/>
            <a:ext cx="774541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7413" name="Straight Arrow Connector 5"/>
          <p:cNvCxnSpPr>
            <a:cxnSpLocks noChangeShapeType="1"/>
          </p:cNvCxnSpPr>
          <p:nvPr/>
        </p:nvCxnSpPr>
        <p:spPr bwMode="auto">
          <a:xfrm flipV="1">
            <a:off x="2743200" y="2590800"/>
            <a:ext cx="1435100" cy="762000"/>
          </a:xfrm>
          <a:prstGeom prst="straightConnector1">
            <a:avLst/>
          </a:prstGeom>
          <a:noFill/>
          <a:ln w="38100" algn="ctr">
            <a:solidFill>
              <a:srgbClr val="00B0F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6553200" y="5535974"/>
            <a:ext cx="18220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solidFill>
                  <a:schemeClr val="bg1"/>
                </a:solidFill>
              </a:rPr>
              <a:t>*click </a:t>
            </a:r>
            <a:r>
              <a:rPr lang="en-US" sz="1600" dirty="0" smtClean="0">
                <a:solidFill>
                  <a:schemeClr val="bg1"/>
                </a:solidFill>
              </a:rPr>
              <a:t> to </a:t>
            </a:r>
            <a:r>
              <a:rPr lang="en-US" sz="1600" dirty="0">
                <a:solidFill>
                  <a:schemeClr val="bg1"/>
                </a:solidFill>
              </a:rPr>
              <a:t>the next slide to check your </a:t>
            </a:r>
            <a:r>
              <a:rPr lang="en-US" sz="1600" dirty="0" smtClean="0">
                <a:solidFill>
                  <a:schemeClr val="bg1"/>
                </a:solidFill>
              </a:rPr>
              <a:t>answer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096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 descr="Brain_lob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Line 6"/>
          <p:cNvSpPr>
            <a:spLocks noChangeShapeType="1"/>
          </p:cNvSpPr>
          <p:nvPr/>
        </p:nvSpPr>
        <p:spPr bwMode="auto">
          <a:xfrm>
            <a:off x="3390900" y="962025"/>
            <a:ext cx="76200" cy="12096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162800" y="5535974"/>
            <a:ext cx="18220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</a:t>
            </a:r>
            <a:r>
              <a:rPr lang="en-US" sz="1600" dirty="0" smtClean="0"/>
              <a:t> to </a:t>
            </a:r>
            <a:r>
              <a:rPr lang="en-US" sz="1600" dirty="0"/>
              <a:t>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10402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0" r="1314" b="858"/>
          <a:stretch>
            <a:fillRect/>
          </a:stretch>
        </p:blipFill>
        <p:spPr bwMode="auto">
          <a:xfrm>
            <a:off x="658813" y="0"/>
            <a:ext cx="774541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7413" name="Straight Arrow Connector 5"/>
          <p:cNvCxnSpPr>
            <a:cxnSpLocks noChangeShapeType="1"/>
          </p:cNvCxnSpPr>
          <p:nvPr/>
        </p:nvCxnSpPr>
        <p:spPr bwMode="auto">
          <a:xfrm flipV="1">
            <a:off x="2743200" y="2590800"/>
            <a:ext cx="1435100" cy="762000"/>
          </a:xfrm>
          <a:prstGeom prst="straightConnector1">
            <a:avLst/>
          </a:prstGeom>
          <a:noFill/>
          <a:ln w="38100" algn="ctr">
            <a:solidFill>
              <a:srgbClr val="00B0F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430" name="TextBox 25"/>
          <p:cNvSpPr txBox="1">
            <a:spLocks noChangeArrowheads="1"/>
          </p:cNvSpPr>
          <p:nvPr/>
        </p:nvSpPr>
        <p:spPr bwMode="auto">
          <a:xfrm>
            <a:off x="1295400" y="3200400"/>
            <a:ext cx="148790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400" b="1">
                <a:solidFill>
                  <a:srgbClr val="00B0F0"/>
                </a:solidFill>
              </a:rPr>
              <a:t>Mamillary body</a:t>
            </a:r>
          </a:p>
        </p:txBody>
      </p:sp>
    </p:spTree>
    <p:extLst>
      <p:ext uri="{BB962C8B-B14F-4D97-AF65-F5344CB8AC3E}">
        <p14:creationId xmlns:p14="http://schemas.microsoft.com/office/powerpoint/2010/main" val="377083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913" y="0"/>
            <a:ext cx="45862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9459" name="Straight Connector 4"/>
          <p:cNvCxnSpPr>
            <a:cxnSpLocks noChangeShapeType="1"/>
          </p:cNvCxnSpPr>
          <p:nvPr/>
        </p:nvCxnSpPr>
        <p:spPr bwMode="auto">
          <a:xfrm>
            <a:off x="4876800" y="457200"/>
            <a:ext cx="2133600" cy="0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 type="arrow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" name="Arc 12"/>
          <p:cNvSpPr/>
          <p:nvPr/>
        </p:nvSpPr>
        <p:spPr bwMode="auto">
          <a:xfrm rot="19809147">
            <a:off x="4454525" y="3686175"/>
            <a:ext cx="285750" cy="46038"/>
          </a:xfrm>
          <a:prstGeom prst="arc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4" name="Arc 13"/>
          <p:cNvSpPr/>
          <p:nvPr/>
        </p:nvSpPr>
        <p:spPr bwMode="auto">
          <a:xfrm rot="13194884" flipV="1">
            <a:off x="4292600" y="3689350"/>
            <a:ext cx="280988" cy="44450"/>
          </a:xfrm>
          <a:prstGeom prst="arc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162800" y="5535974"/>
            <a:ext cx="18220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</a:t>
            </a:r>
            <a:r>
              <a:rPr lang="en-US" sz="1600" dirty="0" smtClean="0"/>
              <a:t> to </a:t>
            </a:r>
            <a:r>
              <a:rPr lang="en-US" sz="1600" dirty="0"/>
              <a:t>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61649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913" y="0"/>
            <a:ext cx="45862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9459" name="Straight Connector 4"/>
          <p:cNvCxnSpPr>
            <a:cxnSpLocks noChangeShapeType="1"/>
          </p:cNvCxnSpPr>
          <p:nvPr/>
        </p:nvCxnSpPr>
        <p:spPr bwMode="auto">
          <a:xfrm>
            <a:off x="4876800" y="457200"/>
            <a:ext cx="2133600" cy="0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 type="arrow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" name="Arc 12"/>
          <p:cNvSpPr/>
          <p:nvPr/>
        </p:nvSpPr>
        <p:spPr bwMode="auto">
          <a:xfrm rot="19809147">
            <a:off x="4454525" y="3686175"/>
            <a:ext cx="285750" cy="46038"/>
          </a:xfrm>
          <a:prstGeom prst="arc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4" name="Arc 13"/>
          <p:cNvSpPr/>
          <p:nvPr/>
        </p:nvSpPr>
        <p:spPr bwMode="auto">
          <a:xfrm rot="13194884" flipV="1">
            <a:off x="4292600" y="3689350"/>
            <a:ext cx="280988" cy="44450"/>
          </a:xfrm>
          <a:prstGeom prst="arc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9476" name="TextBox 18"/>
          <p:cNvSpPr txBox="1">
            <a:spLocks noChangeArrowheads="1"/>
          </p:cNvSpPr>
          <p:nvPr/>
        </p:nvSpPr>
        <p:spPr bwMode="auto">
          <a:xfrm>
            <a:off x="7010400" y="319088"/>
            <a:ext cx="161454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400" b="1"/>
              <a:t>Olfactory bulb (I)</a:t>
            </a:r>
          </a:p>
        </p:txBody>
      </p:sp>
    </p:spTree>
    <p:extLst>
      <p:ext uri="{BB962C8B-B14F-4D97-AF65-F5344CB8AC3E}">
        <p14:creationId xmlns:p14="http://schemas.microsoft.com/office/powerpoint/2010/main" val="1771370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913" y="0"/>
            <a:ext cx="45862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Arc 12"/>
          <p:cNvSpPr/>
          <p:nvPr/>
        </p:nvSpPr>
        <p:spPr bwMode="auto">
          <a:xfrm rot="19809147">
            <a:off x="4454525" y="3686175"/>
            <a:ext cx="285750" cy="46038"/>
          </a:xfrm>
          <a:prstGeom prst="arc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4" name="Arc 13"/>
          <p:cNvSpPr/>
          <p:nvPr/>
        </p:nvSpPr>
        <p:spPr bwMode="auto">
          <a:xfrm rot="13194884" flipV="1">
            <a:off x="4292600" y="3689350"/>
            <a:ext cx="280988" cy="44450"/>
          </a:xfrm>
          <a:prstGeom prst="arc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en-US"/>
          </a:p>
        </p:txBody>
      </p:sp>
      <p:cxnSp>
        <p:nvCxnSpPr>
          <p:cNvPr id="19468" name="Straight Connector 23"/>
          <p:cNvCxnSpPr>
            <a:cxnSpLocks noChangeShapeType="1"/>
          </p:cNvCxnSpPr>
          <p:nvPr/>
        </p:nvCxnSpPr>
        <p:spPr bwMode="auto">
          <a:xfrm>
            <a:off x="5551488" y="4191000"/>
            <a:ext cx="1752600" cy="0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 type="arrow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162800" y="5535974"/>
            <a:ext cx="18220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</a:t>
            </a:r>
            <a:r>
              <a:rPr lang="en-US" sz="1600" dirty="0" smtClean="0"/>
              <a:t> to </a:t>
            </a:r>
            <a:r>
              <a:rPr lang="en-US" sz="1600" dirty="0"/>
              <a:t>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871931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913" y="0"/>
            <a:ext cx="45862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Arc 12"/>
          <p:cNvSpPr/>
          <p:nvPr/>
        </p:nvSpPr>
        <p:spPr bwMode="auto">
          <a:xfrm rot="19809147">
            <a:off x="4454525" y="3686175"/>
            <a:ext cx="285750" cy="46038"/>
          </a:xfrm>
          <a:prstGeom prst="arc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4" name="Arc 13"/>
          <p:cNvSpPr/>
          <p:nvPr/>
        </p:nvSpPr>
        <p:spPr bwMode="auto">
          <a:xfrm rot="13194884" flipV="1">
            <a:off x="4292600" y="3689350"/>
            <a:ext cx="280988" cy="44450"/>
          </a:xfrm>
          <a:prstGeom prst="arc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en-US"/>
          </a:p>
        </p:txBody>
      </p:sp>
      <p:cxnSp>
        <p:nvCxnSpPr>
          <p:cNvPr id="19468" name="Straight Connector 23"/>
          <p:cNvCxnSpPr>
            <a:cxnSpLocks noChangeShapeType="1"/>
          </p:cNvCxnSpPr>
          <p:nvPr/>
        </p:nvCxnSpPr>
        <p:spPr bwMode="auto">
          <a:xfrm>
            <a:off x="5551488" y="4191000"/>
            <a:ext cx="1752600" cy="0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 type="arrow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9482" name="TextBox 24"/>
          <p:cNvSpPr txBox="1">
            <a:spLocks noChangeArrowheads="1"/>
          </p:cNvSpPr>
          <p:nvPr/>
        </p:nvSpPr>
        <p:spPr bwMode="auto">
          <a:xfrm>
            <a:off x="7262813" y="4052888"/>
            <a:ext cx="189641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400" b="1"/>
              <a:t>Trigeminal nerve (V)</a:t>
            </a:r>
          </a:p>
        </p:txBody>
      </p:sp>
    </p:spTree>
    <p:extLst>
      <p:ext uri="{BB962C8B-B14F-4D97-AF65-F5344CB8AC3E}">
        <p14:creationId xmlns:p14="http://schemas.microsoft.com/office/powerpoint/2010/main" val="218277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913" y="0"/>
            <a:ext cx="45862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9463" name="Straight Connector 10"/>
          <p:cNvCxnSpPr>
            <a:cxnSpLocks noChangeShapeType="1"/>
          </p:cNvCxnSpPr>
          <p:nvPr/>
        </p:nvCxnSpPr>
        <p:spPr bwMode="auto">
          <a:xfrm flipH="1" flipV="1">
            <a:off x="1981200" y="2618581"/>
            <a:ext cx="1995488" cy="350838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 type="arrow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" name="Arc 12"/>
          <p:cNvSpPr/>
          <p:nvPr/>
        </p:nvSpPr>
        <p:spPr bwMode="auto">
          <a:xfrm rot="19809147">
            <a:off x="4454525" y="3686175"/>
            <a:ext cx="285750" cy="46038"/>
          </a:xfrm>
          <a:prstGeom prst="arc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4" name="Arc 13"/>
          <p:cNvSpPr/>
          <p:nvPr/>
        </p:nvSpPr>
        <p:spPr bwMode="auto">
          <a:xfrm rot="13194884" flipV="1">
            <a:off x="4292600" y="3689350"/>
            <a:ext cx="280988" cy="44450"/>
          </a:xfrm>
          <a:prstGeom prst="arc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162800" y="5535974"/>
            <a:ext cx="18220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</a:t>
            </a:r>
            <a:r>
              <a:rPr lang="en-US" sz="1600" dirty="0" smtClean="0"/>
              <a:t> to </a:t>
            </a:r>
            <a:r>
              <a:rPr lang="en-US" sz="1600" dirty="0"/>
              <a:t>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469153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913" y="0"/>
            <a:ext cx="45862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9463" name="Straight Connector 10"/>
          <p:cNvCxnSpPr>
            <a:cxnSpLocks noChangeShapeType="1"/>
          </p:cNvCxnSpPr>
          <p:nvPr/>
        </p:nvCxnSpPr>
        <p:spPr bwMode="auto">
          <a:xfrm flipH="1" flipV="1">
            <a:off x="1981200" y="2618581"/>
            <a:ext cx="1995488" cy="350838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 type="arrow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" name="Arc 12"/>
          <p:cNvSpPr/>
          <p:nvPr/>
        </p:nvSpPr>
        <p:spPr bwMode="auto">
          <a:xfrm rot="19809147">
            <a:off x="4454525" y="3686175"/>
            <a:ext cx="285750" cy="46038"/>
          </a:xfrm>
          <a:prstGeom prst="arc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4" name="Arc 13"/>
          <p:cNvSpPr/>
          <p:nvPr/>
        </p:nvSpPr>
        <p:spPr bwMode="auto">
          <a:xfrm rot="13194884" flipV="1">
            <a:off x="4292600" y="3689350"/>
            <a:ext cx="280988" cy="44450"/>
          </a:xfrm>
          <a:prstGeom prst="arc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9479" name="TextBox 21"/>
          <p:cNvSpPr txBox="1">
            <a:spLocks noChangeArrowheads="1"/>
          </p:cNvSpPr>
          <p:nvPr/>
        </p:nvSpPr>
        <p:spPr bwMode="auto">
          <a:xfrm>
            <a:off x="990600" y="2410911"/>
            <a:ext cx="107914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400" b="1"/>
              <a:t>Optic tract</a:t>
            </a:r>
          </a:p>
        </p:txBody>
      </p:sp>
    </p:spTree>
    <p:extLst>
      <p:ext uri="{BB962C8B-B14F-4D97-AF65-F5344CB8AC3E}">
        <p14:creationId xmlns:p14="http://schemas.microsoft.com/office/powerpoint/2010/main" val="218277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913" y="0"/>
            <a:ext cx="45862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Arc 12"/>
          <p:cNvSpPr/>
          <p:nvPr/>
        </p:nvSpPr>
        <p:spPr bwMode="auto">
          <a:xfrm rot="19809147">
            <a:off x="4454525" y="3686175"/>
            <a:ext cx="285750" cy="46038"/>
          </a:xfrm>
          <a:prstGeom prst="arc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4" name="Arc 13"/>
          <p:cNvSpPr/>
          <p:nvPr/>
        </p:nvSpPr>
        <p:spPr bwMode="auto">
          <a:xfrm rot="13194884" flipV="1">
            <a:off x="4292600" y="3689350"/>
            <a:ext cx="280988" cy="44450"/>
          </a:xfrm>
          <a:prstGeom prst="arc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en-US"/>
          </a:p>
        </p:txBody>
      </p:sp>
      <p:cxnSp>
        <p:nvCxnSpPr>
          <p:cNvPr id="19475" name="Straight Connector 23"/>
          <p:cNvCxnSpPr>
            <a:cxnSpLocks noChangeShapeType="1"/>
          </p:cNvCxnSpPr>
          <p:nvPr/>
        </p:nvCxnSpPr>
        <p:spPr bwMode="auto">
          <a:xfrm flipH="1" flipV="1">
            <a:off x="2009775" y="5106988"/>
            <a:ext cx="1676400" cy="76200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 type="arrow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162800" y="5535974"/>
            <a:ext cx="18220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</a:t>
            </a:r>
            <a:r>
              <a:rPr lang="en-US" sz="1600" dirty="0" smtClean="0"/>
              <a:t> to </a:t>
            </a:r>
            <a:r>
              <a:rPr lang="en-US" sz="1600" dirty="0"/>
              <a:t>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84592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913" y="0"/>
            <a:ext cx="45862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Arc 12"/>
          <p:cNvSpPr/>
          <p:nvPr/>
        </p:nvSpPr>
        <p:spPr bwMode="auto">
          <a:xfrm rot="19809147">
            <a:off x="4454525" y="3686175"/>
            <a:ext cx="285750" cy="46038"/>
          </a:xfrm>
          <a:prstGeom prst="arc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4" name="Arc 13"/>
          <p:cNvSpPr/>
          <p:nvPr/>
        </p:nvSpPr>
        <p:spPr bwMode="auto">
          <a:xfrm rot="13194884" flipV="1">
            <a:off x="4292600" y="3689350"/>
            <a:ext cx="280988" cy="44450"/>
          </a:xfrm>
          <a:prstGeom prst="arc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en-US"/>
          </a:p>
        </p:txBody>
      </p:sp>
      <p:cxnSp>
        <p:nvCxnSpPr>
          <p:cNvPr id="19475" name="Straight Connector 23"/>
          <p:cNvCxnSpPr>
            <a:cxnSpLocks noChangeShapeType="1"/>
          </p:cNvCxnSpPr>
          <p:nvPr/>
        </p:nvCxnSpPr>
        <p:spPr bwMode="auto">
          <a:xfrm flipH="1" flipV="1">
            <a:off x="2009775" y="5106988"/>
            <a:ext cx="1676400" cy="76200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 type="arrow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9485" name="TextBox 27"/>
          <p:cNvSpPr txBox="1">
            <a:spLocks noChangeArrowheads="1"/>
          </p:cNvSpPr>
          <p:nvPr/>
        </p:nvSpPr>
        <p:spPr bwMode="auto">
          <a:xfrm>
            <a:off x="152400" y="4875411"/>
            <a:ext cx="1828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400" b="1"/>
              <a:t>Hypoglossal nerve (XII)</a:t>
            </a:r>
          </a:p>
        </p:txBody>
      </p:sp>
    </p:spTree>
    <p:extLst>
      <p:ext uri="{BB962C8B-B14F-4D97-AF65-F5344CB8AC3E}">
        <p14:creationId xmlns:p14="http://schemas.microsoft.com/office/powerpoint/2010/main" val="218277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5" descr="Head_saggit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-19050"/>
            <a:ext cx="5178425" cy="690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509" name="Straight Arrow Connector 7"/>
          <p:cNvCxnSpPr>
            <a:cxnSpLocks noChangeShapeType="1"/>
          </p:cNvCxnSpPr>
          <p:nvPr/>
        </p:nvCxnSpPr>
        <p:spPr bwMode="auto">
          <a:xfrm>
            <a:off x="1752600" y="1295400"/>
            <a:ext cx="2847975" cy="1463675"/>
          </a:xfrm>
          <a:prstGeom prst="straightConnector1">
            <a:avLst/>
          </a:prstGeom>
          <a:noFill/>
          <a:ln w="38100" algn="ctr">
            <a:solidFill>
              <a:srgbClr val="00B0F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162800" y="5535974"/>
            <a:ext cx="18220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</a:t>
            </a:r>
            <a:r>
              <a:rPr lang="en-US" sz="1600" dirty="0" smtClean="0"/>
              <a:t> to </a:t>
            </a:r>
            <a:r>
              <a:rPr lang="en-US" sz="1600" dirty="0"/>
              <a:t>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593585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 descr="Brain_lob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Line 6"/>
          <p:cNvSpPr>
            <a:spLocks noChangeShapeType="1"/>
          </p:cNvSpPr>
          <p:nvPr/>
        </p:nvSpPr>
        <p:spPr bwMode="auto">
          <a:xfrm>
            <a:off x="3390900" y="962025"/>
            <a:ext cx="76200" cy="12096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92" name="TextBox 7"/>
          <p:cNvSpPr txBox="1">
            <a:spLocks noChangeArrowheads="1"/>
          </p:cNvSpPr>
          <p:nvPr/>
        </p:nvSpPr>
        <p:spPr bwMode="auto">
          <a:xfrm>
            <a:off x="2755900" y="723900"/>
            <a:ext cx="1244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200" b="1"/>
              <a:t>Central sulcus</a:t>
            </a:r>
          </a:p>
        </p:txBody>
      </p:sp>
    </p:spTree>
    <p:extLst>
      <p:ext uri="{BB962C8B-B14F-4D97-AF65-F5344CB8AC3E}">
        <p14:creationId xmlns:p14="http://schemas.microsoft.com/office/powerpoint/2010/main" val="1602621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5" descr="Head_saggit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-19050"/>
            <a:ext cx="5178425" cy="690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509" name="Straight Arrow Connector 7"/>
          <p:cNvCxnSpPr>
            <a:cxnSpLocks noChangeShapeType="1"/>
          </p:cNvCxnSpPr>
          <p:nvPr/>
        </p:nvCxnSpPr>
        <p:spPr bwMode="auto">
          <a:xfrm>
            <a:off x="1752600" y="1295400"/>
            <a:ext cx="2847975" cy="1463675"/>
          </a:xfrm>
          <a:prstGeom prst="straightConnector1">
            <a:avLst/>
          </a:prstGeom>
          <a:noFill/>
          <a:ln w="38100" algn="ctr">
            <a:solidFill>
              <a:srgbClr val="00B0F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1519" name="TextBox 6"/>
          <p:cNvSpPr txBox="1">
            <a:spLocks noChangeArrowheads="1"/>
          </p:cNvSpPr>
          <p:nvPr/>
        </p:nvSpPr>
        <p:spPr bwMode="auto">
          <a:xfrm>
            <a:off x="457200" y="1157288"/>
            <a:ext cx="131638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400" b="1"/>
              <a:t>Infundibulum</a:t>
            </a:r>
          </a:p>
        </p:txBody>
      </p:sp>
    </p:spTree>
    <p:extLst>
      <p:ext uri="{BB962C8B-B14F-4D97-AF65-F5344CB8AC3E}">
        <p14:creationId xmlns:p14="http://schemas.microsoft.com/office/powerpoint/2010/main" val="2200741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5" descr="Head_saggit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-19050"/>
            <a:ext cx="5178425" cy="690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511" name="Straight Arrow Connector 16"/>
          <p:cNvCxnSpPr>
            <a:cxnSpLocks noChangeShapeType="1"/>
          </p:cNvCxnSpPr>
          <p:nvPr/>
        </p:nvCxnSpPr>
        <p:spPr bwMode="auto">
          <a:xfrm flipH="1" flipV="1">
            <a:off x="5410200" y="2759075"/>
            <a:ext cx="1905000" cy="288925"/>
          </a:xfrm>
          <a:prstGeom prst="straightConnector1">
            <a:avLst/>
          </a:prstGeom>
          <a:noFill/>
          <a:ln w="38100" algn="ctr">
            <a:solidFill>
              <a:srgbClr val="00B0F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162800" y="5535974"/>
            <a:ext cx="18220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</a:t>
            </a:r>
            <a:r>
              <a:rPr lang="en-US" sz="1600" dirty="0" smtClean="0"/>
              <a:t> to </a:t>
            </a:r>
            <a:r>
              <a:rPr lang="en-US" sz="1600" dirty="0"/>
              <a:t>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897014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5" descr="Head_saggit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-19050"/>
            <a:ext cx="5178425" cy="690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511" name="Straight Arrow Connector 16"/>
          <p:cNvCxnSpPr>
            <a:cxnSpLocks noChangeShapeType="1"/>
          </p:cNvCxnSpPr>
          <p:nvPr/>
        </p:nvCxnSpPr>
        <p:spPr bwMode="auto">
          <a:xfrm flipH="1" flipV="1">
            <a:off x="5410200" y="2759075"/>
            <a:ext cx="1905000" cy="288925"/>
          </a:xfrm>
          <a:prstGeom prst="straightConnector1">
            <a:avLst/>
          </a:prstGeom>
          <a:noFill/>
          <a:ln w="38100" algn="ctr">
            <a:solidFill>
              <a:srgbClr val="00B0F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1517" name="TextBox 4"/>
          <p:cNvSpPr txBox="1">
            <a:spLocks noChangeArrowheads="1"/>
          </p:cNvSpPr>
          <p:nvPr/>
        </p:nvSpPr>
        <p:spPr bwMode="auto">
          <a:xfrm>
            <a:off x="7239000" y="2913063"/>
            <a:ext cx="123783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400" b="1"/>
              <a:t>Pineal gland</a:t>
            </a:r>
          </a:p>
        </p:txBody>
      </p:sp>
    </p:spTree>
    <p:extLst>
      <p:ext uri="{BB962C8B-B14F-4D97-AF65-F5344CB8AC3E}">
        <p14:creationId xmlns:p14="http://schemas.microsoft.com/office/powerpoint/2010/main" val="323975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7" t="4575" r="5811" b="1308"/>
          <a:stretch>
            <a:fillRect/>
          </a:stretch>
        </p:blipFill>
        <p:spPr bwMode="auto">
          <a:xfrm>
            <a:off x="1447800" y="12700"/>
            <a:ext cx="5932488" cy="675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556" name="Straight Arrow Connector 9"/>
          <p:cNvCxnSpPr>
            <a:cxnSpLocks noChangeShapeType="1"/>
          </p:cNvCxnSpPr>
          <p:nvPr/>
        </p:nvCxnSpPr>
        <p:spPr bwMode="auto">
          <a:xfrm flipH="1">
            <a:off x="5446714" y="762000"/>
            <a:ext cx="1335086" cy="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6629399" y="5951473"/>
            <a:ext cx="22760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</a:t>
            </a:r>
            <a:r>
              <a:rPr lang="en-US" sz="1600" dirty="0" smtClean="0"/>
              <a:t> to </a:t>
            </a:r>
            <a:r>
              <a:rPr lang="en-US" sz="1600" dirty="0"/>
              <a:t>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035841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7" t="4575" r="5811" b="1308"/>
          <a:stretch>
            <a:fillRect/>
          </a:stretch>
        </p:blipFill>
        <p:spPr bwMode="auto">
          <a:xfrm>
            <a:off x="1447800" y="12700"/>
            <a:ext cx="5932488" cy="675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556" name="Straight Arrow Connector 9"/>
          <p:cNvCxnSpPr>
            <a:cxnSpLocks noChangeShapeType="1"/>
          </p:cNvCxnSpPr>
          <p:nvPr/>
        </p:nvCxnSpPr>
        <p:spPr bwMode="auto">
          <a:xfrm flipH="1">
            <a:off x="5446713" y="762000"/>
            <a:ext cx="877887" cy="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3563" name="TextBox 2"/>
          <p:cNvSpPr txBox="1">
            <a:spLocks noChangeArrowheads="1"/>
          </p:cNvSpPr>
          <p:nvPr/>
        </p:nvSpPr>
        <p:spPr bwMode="auto">
          <a:xfrm>
            <a:off x="6248400" y="581025"/>
            <a:ext cx="17684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400" b="1"/>
              <a:t>Cranial dura mater</a:t>
            </a:r>
          </a:p>
        </p:txBody>
      </p:sp>
    </p:spTree>
    <p:extLst>
      <p:ext uri="{BB962C8B-B14F-4D97-AF65-F5344CB8AC3E}">
        <p14:creationId xmlns:p14="http://schemas.microsoft.com/office/powerpoint/2010/main" val="1450843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7" t="4575" r="5811" b="1308"/>
          <a:stretch>
            <a:fillRect/>
          </a:stretch>
        </p:blipFill>
        <p:spPr bwMode="auto">
          <a:xfrm>
            <a:off x="1447800" y="12700"/>
            <a:ext cx="5932488" cy="675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555" name="Straight Arrow Connector 2"/>
          <p:cNvCxnSpPr>
            <a:cxnSpLocks noChangeShapeType="1"/>
          </p:cNvCxnSpPr>
          <p:nvPr/>
        </p:nvCxnSpPr>
        <p:spPr bwMode="auto">
          <a:xfrm flipV="1">
            <a:off x="1447800" y="304800"/>
            <a:ext cx="2528888" cy="2667000"/>
          </a:xfrm>
          <a:prstGeom prst="straightConnector1">
            <a:avLst/>
          </a:prstGeom>
          <a:noFill/>
          <a:ln w="38100" algn="ctr">
            <a:solidFill>
              <a:srgbClr val="00B0F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557" name="Straight Arrow Connector 12"/>
          <p:cNvCxnSpPr>
            <a:cxnSpLocks noChangeShapeType="1"/>
          </p:cNvCxnSpPr>
          <p:nvPr/>
        </p:nvCxnSpPr>
        <p:spPr bwMode="auto">
          <a:xfrm>
            <a:off x="1447800" y="2971800"/>
            <a:ext cx="5384800" cy="331788"/>
          </a:xfrm>
          <a:prstGeom prst="straightConnector1">
            <a:avLst/>
          </a:prstGeom>
          <a:noFill/>
          <a:ln w="38100" algn="ctr">
            <a:solidFill>
              <a:srgbClr val="00B0F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6629399" y="5951473"/>
            <a:ext cx="22760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</a:t>
            </a:r>
            <a:r>
              <a:rPr lang="en-US" sz="1600" dirty="0" smtClean="0"/>
              <a:t> to </a:t>
            </a:r>
            <a:r>
              <a:rPr lang="en-US" sz="1600" dirty="0"/>
              <a:t>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702567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7" t="4575" r="5811" b="1308"/>
          <a:stretch>
            <a:fillRect/>
          </a:stretch>
        </p:blipFill>
        <p:spPr bwMode="auto">
          <a:xfrm>
            <a:off x="1447800" y="12700"/>
            <a:ext cx="5932488" cy="675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555" name="Straight Arrow Connector 2"/>
          <p:cNvCxnSpPr>
            <a:cxnSpLocks noChangeShapeType="1"/>
          </p:cNvCxnSpPr>
          <p:nvPr/>
        </p:nvCxnSpPr>
        <p:spPr bwMode="auto">
          <a:xfrm flipV="1">
            <a:off x="1447800" y="304800"/>
            <a:ext cx="2528888" cy="2667000"/>
          </a:xfrm>
          <a:prstGeom prst="straightConnector1">
            <a:avLst/>
          </a:prstGeom>
          <a:noFill/>
          <a:ln w="38100" algn="ctr">
            <a:solidFill>
              <a:srgbClr val="00B0F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557" name="Straight Arrow Connector 12"/>
          <p:cNvCxnSpPr>
            <a:cxnSpLocks noChangeShapeType="1"/>
          </p:cNvCxnSpPr>
          <p:nvPr/>
        </p:nvCxnSpPr>
        <p:spPr bwMode="auto">
          <a:xfrm>
            <a:off x="1447800" y="2971800"/>
            <a:ext cx="5384800" cy="331788"/>
          </a:xfrm>
          <a:prstGeom prst="straightConnector1">
            <a:avLst/>
          </a:prstGeom>
          <a:noFill/>
          <a:ln w="38100" algn="ctr">
            <a:solidFill>
              <a:srgbClr val="00B0F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3567" name="TextBox 6"/>
          <p:cNvSpPr txBox="1">
            <a:spLocks noChangeArrowheads="1"/>
          </p:cNvSpPr>
          <p:nvPr/>
        </p:nvSpPr>
        <p:spPr bwMode="auto">
          <a:xfrm>
            <a:off x="152400" y="2806700"/>
            <a:ext cx="152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400" b="1"/>
              <a:t>Superior sagittal sinus</a:t>
            </a:r>
          </a:p>
        </p:txBody>
      </p:sp>
    </p:spTree>
    <p:extLst>
      <p:ext uri="{BB962C8B-B14F-4D97-AF65-F5344CB8AC3E}">
        <p14:creationId xmlns:p14="http://schemas.microsoft.com/office/powerpoint/2010/main" val="3736177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3" descr="Ventricl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4" t="4575" r="3137" b="6796"/>
          <a:stretch>
            <a:fillRect/>
          </a:stretch>
        </p:blipFill>
        <p:spPr bwMode="auto">
          <a:xfrm>
            <a:off x="393700" y="314325"/>
            <a:ext cx="8462963" cy="607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5608" name="Straight Arrow Connector 8"/>
          <p:cNvCxnSpPr>
            <a:cxnSpLocks noChangeShapeType="1"/>
          </p:cNvCxnSpPr>
          <p:nvPr/>
        </p:nvCxnSpPr>
        <p:spPr bwMode="auto">
          <a:xfrm flipV="1">
            <a:off x="2705100" y="2895600"/>
            <a:ext cx="647700" cy="990600"/>
          </a:xfrm>
          <a:prstGeom prst="straightConnector1">
            <a:avLst/>
          </a:prstGeom>
          <a:noFill/>
          <a:ln w="38100" algn="ctr">
            <a:solidFill>
              <a:srgbClr val="00B0F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609" name="Straight Arrow Connector 18"/>
          <p:cNvCxnSpPr>
            <a:cxnSpLocks noChangeShapeType="1"/>
          </p:cNvCxnSpPr>
          <p:nvPr/>
        </p:nvCxnSpPr>
        <p:spPr bwMode="auto">
          <a:xfrm flipV="1">
            <a:off x="2705100" y="2324100"/>
            <a:ext cx="1562100" cy="1562100"/>
          </a:xfrm>
          <a:prstGeom prst="straightConnector1">
            <a:avLst/>
          </a:prstGeom>
          <a:noFill/>
          <a:ln w="38100" algn="ctr">
            <a:solidFill>
              <a:srgbClr val="00B0F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4569618" y="6367046"/>
            <a:ext cx="42870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</a:t>
            </a:r>
            <a:r>
              <a:rPr lang="en-US" sz="1600" dirty="0" smtClean="0"/>
              <a:t> to </a:t>
            </a:r>
            <a:r>
              <a:rPr lang="en-US" sz="1600" dirty="0"/>
              <a:t>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82896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3" descr="Ventricl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4" t="4575" r="3137" b="6796"/>
          <a:stretch>
            <a:fillRect/>
          </a:stretch>
        </p:blipFill>
        <p:spPr bwMode="auto">
          <a:xfrm>
            <a:off x="393700" y="314325"/>
            <a:ext cx="8462963" cy="607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5608" name="Straight Arrow Connector 8"/>
          <p:cNvCxnSpPr>
            <a:cxnSpLocks noChangeShapeType="1"/>
          </p:cNvCxnSpPr>
          <p:nvPr/>
        </p:nvCxnSpPr>
        <p:spPr bwMode="auto">
          <a:xfrm flipV="1">
            <a:off x="2705100" y="2895600"/>
            <a:ext cx="647700" cy="990600"/>
          </a:xfrm>
          <a:prstGeom prst="straightConnector1">
            <a:avLst/>
          </a:prstGeom>
          <a:noFill/>
          <a:ln w="38100" algn="ctr">
            <a:solidFill>
              <a:srgbClr val="00B0F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609" name="Straight Arrow Connector 18"/>
          <p:cNvCxnSpPr>
            <a:cxnSpLocks noChangeShapeType="1"/>
          </p:cNvCxnSpPr>
          <p:nvPr/>
        </p:nvCxnSpPr>
        <p:spPr bwMode="auto">
          <a:xfrm flipV="1">
            <a:off x="2705100" y="2324100"/>
            <a:ext cx="1562100" cy="1562100"/>
          </a:xfrm>
          <a:prstGeom prst="straightConnector1">
            <a:avLst/>
          </a:prstGeom>
          <a:noFill/>
          <a:ln w="38100" algn="ctr">
            <a:solidFill>
              <a:srgbClr val="00B0F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5612" name="TextBox 9"/>
          <p:cNvSpPr txBox="1">
            <a:spLocks noChangeArrowheads="1"/>
          </p:cNvSpPr>
          <p:nvPr/>
        </p:nvSpPr>
        <p:spPr bwMode="auto">
          <a:xfrm>
            <a:off x="1600200" y="3805238"/>
            <a:ext cx="141737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400" b="1"/>
              <a:t>Third ventricle</a:t>
            </a:r>
          </a:p>
        </p:txBody>
      </p:sp>
    </p:spTree>
    <p:extLst>
      <p:ext uri="{BB962C8B-B14F-4D97-AF65-F5344CB8AC3E}">
        <p14:creationId xmlns:p14="http://schemas.microsoft.com/office/powerpoint/2010/main" val="2111312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8" y="549275"/>
            <a:ext cx="7513637" cy="576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7655" name="Straight Arrow Connector 7"/>
          <p:cNvCxnSpPr>
            <a:cxnSpLocks noChangeShapeType="1"/>
          </p:cNvCxnSpPr>
          <p:nvPr/>
        </p:nvCxnSpPr>
        <p:spPr bwMode="auto">
          <a:xfrm>
            <a:off x="3178175" y="2076450"/>
            <a:ext cx="1177925" cy="833438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3352800" y="6367046"/>
            <a:ext cx="46505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</a:t>
            </a:r>
            <a:r>
              <a:rPr lang="en-US" sz="1600" dirty="0" smtClean="0"/>
              <a:t> to </a:t>
            </a:r>
            <a:r>
              <a:rPr lang="en-US" sz="1600" dirty="0"/>
              <a:t>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736529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 descr="Brain_lob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1" name="Line 7"/>
          <p:cNvSpPr>
            <a:spLocks noChangeShapeType="1"/>
          </p:cNvSpPr>
          <p:nvPr/>
        </p:nvSpPr>
        <p:spPr bwMode="auto">
          <a:xfrm flipV="1">
            <a:off x="2743200" y="4562475"/>
            <a:ext cx="908050" cy="10001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162800" y="5535974"/>
            <a:ext cx="18220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</a:t>
            </a:r>
            <a:r>
              <a:rPr lang="en-US" sz="1600" dirty="0" smtClean="0"/>
              <a:t> to </a:t>
            </a:r>
            <a:r>
              <a:rPr lang="en-US" sz="1600" dirty="0"/>
              <a:t>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539103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8" y="549275"/>
            <a:ext cx="7513637" cy="576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7655" name="Straight Arrow Connector 7"/>
          <p:cNvCxnSpPr>
            <a:cxnSpLocks noChangeShapeType="1"/>
          </p:cNvCxnSpPr>
          <p:nvPr/>
        </p:nvCxnSpPr>
        <p:spPr bwMode="auto">
          <a:xfrm>
            <a:off x="3178175" y="2076450"/>
            <a:ext cx="1177925" cy="833438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660" name="TextBox 15"/>
          <p:cNvSpPr txBox="1">
            <a:spLocks noChangeArrowheads="1"/>
          </p:cNvSpPr>
          <p:nvPr/>
        </p:nvSpPr>
        <p:spPr bwMode="auto">
          <a:xfrm>
            <a:off x="2233613" y="1873250"/>
            <a:ext cx="9509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1400">
                <a:cs typeface="Arial" charset="0"/>
              </a:rPr>
              <a:t>Pia mater</a:t>
            </a:r>
          </a:p>
        </p:txBody>
      </p:sp>
    </p:spTree>
    <p:extLst>
      <p:ext uri="{BB962C8B-B14F-4D97-AF65-F5344CB8AC3E}">
        <p14:creationId xmlns:p14="http://schemas.microsoft.com/office/powerpoint/2010/main" val="2443654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8" y="549275"/>
            <a:ext cx="7513637" cy="576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7663" name="Straight Arrow Connector 2"/>
          <p:cNvCxnSpPr>
            <a:cxnSpLocks noChangeShapeType="1"/>
          </p:cNvCxnSpPr>
          <p:nvPr/>
        </p:nvCxnSpPr>
        <p:spPr bwMode="auto">
          <a:xfrm flipV="1">
            <a:off x="2170113" y="3287713"/>
            <a:ext cx="2016125" cy="67468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3352800" y="6367046"/>
            <a:ext cx="46505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</a:t>
            </a:r>
            <a:r>
              <a:rPr lang="en-US" sz="1600" dirty="0" smtClean="0"/>
              <a:t> to </a:t>
            </a:r>
            <a:r>
              <a:rPr lang="en-US" sz="1600" dirty="0"/>
              <a:t>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83172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8" y="549275"/>
            <a:ext cx="7513637" cy="576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7663" name="Straight Arrow Connector 2"/>
          <p:cNvCxnSpPr>
            <a:cxnSpLocks noChangeShapeType="1"/>
          </p:cNvCxnSpPr>
          <p:nvPr/>
        </p:nvCxnSpPr>
        <p:spPr bwMode="auto">
          <a:xfrm flipV="1">
            <a:off x="2170113" y="3287713"/>
            <a:ext cx="2016125" cy="67468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668" name="TextBox 10"/>
          <p:cNvSpPr txBox="1">
            <a:spLocks noChangeArrowheads="1"/>
          </p:cNvSpPr>
          <p:nvPr/>
        </p:nvSpPr>
        <p:spPr bwMode="auto">
          <a:xfrm>
            <a:off x="304800" y="3807023"/>
            <a:ext cx="194151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400" b="1" dirty="0" smtClean="0">
                <a:cs typeface="Arial" charset="0"/>
              </a:rPr>
              <a:t>Posterior gray horn</a:t>
            </a:r>
            <a:endParaRPr lang="en-US" sz="1400" b="1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1784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8" y="549275"/>
            <a:ext cx="7513637" cy="576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7656" name="Straight Arrow Connector 9"/>
          <p:cNvCxnSpPr>
            <a:cxnSpLocks noChangeShapeType="1"/>
          </p:cNvCxnSpPr>
          <p:nvPr/>
        </p:nvCxnSpPr>
        <p:spPr bwMode="auto">
          <a:xfrm flipH="1">
            <a:off x="5029200" y="2730500"/>
            <a:ext cx="1371600" cy="88900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3352800" y="6367046"/>
            <a:ext cx="46505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</a:t>
            </a:r>
            <a:r>
              <a:rPr lang="en-US" sz="1600" dirty="0" smtClean="0"/>
              <a:t> to </a:t>
            </a:r>
            <a:r>
              <a:rPr lang="en-US" sz="1600" dirty="0"/>
              <a:t>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86989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8" y="549275"/>
            <a:ext cx="7513637" cy="576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7656" name="Straight Arrow Connector 9"/>
          <p:cNvCxnSpPr>
            <a:cxnSpLocks noChangeShapeType="1"/>
          </p:cNvCxnSpPr>
          <p:nvPr/>
        </p:nvCxnSpPr>
        <p:spPr bwMode="auto">
          <a:xfrm flipH="1">
            <a:off x="5029200" y="2730500"/>
            <a:ext cx="1371600" cy="88900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659" name="TextBox 14"/>
          <p:cNvSpPr txBox="1">
            <a:spLocks noChangeArrowheads="1"/>
          </p:cNvSpPr>
          <p:nvPr/>
        </p:nvSpPr>
        <p:spPr bwMode="auto">
          <a:xfrm>
            <a:off x="6443663" y="2587625"/>
            <a:ext cx="18161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1400">
                <a:cs typeface="Arial" charset="0"/>
              </a:rPr>
              <a:t>Subarachnoid space</a:t>
            </a:r>
          </a:p>
        </p:txBody>
      </p:sp>
    </p:spTree>
    <p:extLst>
      <p:ext uri="{BB962C8B-B14F-4D97-AF65-F5344CB8AC3E}">
        <p14:creationId xmlns:p14="http://schemas.microsoft.com/office/powerpoint/2010/main" val="3191784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4" t="7445" r="16176" b="9691"/>
          <a:stretch>
            <a:fillRect/>
          </a:stretch>
        </p:blipFill>
        <p:spPr bwMode="auto">
          <a:xfrm>
            <a:off x="2209800" y="44450"/>
            <a:ext cx="5105400" cy="694213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 flipH="1" flipV="1">
            <a:off x="4637088" y="4724400"/>
            <a:ext cx="1306512" cy="38100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4610100" y="5105400"/>
            <a:ext cx="1333500" cy="96043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6781800" y="5585619"/>
            <a:ext cx="1754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</a:t>
            </a:r>
            <a:r>
              <a:rPr lang="en-US" sz="1600" dirty="0" smtClean="0"/>
              <a:t> to </a:t>
            </a:r>
            <a:r>
              <a:rPr lang="en-US" sz="1600" dirty="0"/>
              <a:t>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1154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4" t="7445" r="16176" b="9691"/>
          <a:stretch>
            <a:fillRect/>
          </a:stretch>
        </p:blipFill>
        <p:spPr bwMode="auto">
          <a:xfrm>
            <a:off x="2209800" y="44450"/>
            <a:ext cx="5105400" cy="694213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 flipH="1" flipV="1">
            <a:off x="4637088" y="4724400"/>
            <a:ext cx="1306512" cy="38100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4610100" y="5105400"/>
            <a:ext cx="1333500" cy="96043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07" name="TextBox 12"/>
          <p:cNvSpPr txBox="1">
            <a:spLocks noChangeArrowheads="1"/>
          </p:cNvSpPr>
          <p:nvPr/>
        </p:nvSpPr>
        <p:spPr bwMode="auto">
          <a:xfrm>
            <a:off x="5867400" y="4981575"/>
            <a:ext cx="135646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400" b="1" dirty="0" err="1"/>
              <a:t>Cauda</a:t>
            </a:r>
            <a:r>
              <a:rPr lang="en-US" sz="1400" b="1" dirty="0"/>
              <a:t> </a:t>
            </a:r>
            <a:r>
              <a:rPr lang="en-US" sz="1400" b="1" dirty="0" err="1"/>
              <a:t>equina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239985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0" y="231775"/>
            <a:ext cx="7423150" cy="6626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0" name="Straight Connector 29"/>
          <p:cNvCxnSpPr/>
          <p:nvPr/>
        </p:nvCxnSpPr>
        <p:spPr>
          <a:xfrm>
            <a:off x="5665788" y="2500313"/>
            <a:ext cx="887412" cy="1157287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5791200" y="3657600"/>
            <a:ext cx="762000" cy="2171700"/>
          </a:xfrm>
          <a:prstGeom prst="line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6430502" y="4327951"/>
            <a:ext cx="1754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</a:t>
            </a:r>
            <a:r>
              <a:rPr lang="en-US" sz="1600" dirty="0" smtClean="0"/>
              <a:t> to </a:t>
            </a:r>
            <a:r>
              <a:rPr lang="en-US" sz="1600" dirty="0"/>
              <a:t>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6871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0" y="231775"/>
            <a:ext cx="7423150" cy="6626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0" name="Straight Connector 29"/>
          <p:cNvCxnSpPr/>
          <p:nvPr/>
        </p:nvCxnSpPr>
        <p:spPr>
          <a:xfrm>
            <a:off x="5665788" y="2500313"/>
            <a:ext cx="887412" cy="1157287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5791200" y="3657600"/>
            <a:ext cx="762000" cy="2171700"/>
          </a:xfrm>
          <a:prstGeom prst="line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61" name="TextBox 2"/>
          <p:cNvSpPr txBox="1">
            <a:spLocks noChangeArrowheads="1"/>
          </p:cNvSpPr>
          <p:nvPr/>
        </p:nvSpPr>
        <p:spPr bwMode="auto">
          <a:xfrm>
            <a:off x="6553200" y="3544888"/>
            <a:ext cx="63190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400" b="1"/>
              <a:t>Axon</a:t>
            </a:r>
          </a:p>
        </p:txBody>
      </p:sp>
    </p:spTree>
    <p:extLst>
      <p:ext uri="{BB962C8B-B14F-4D97-AF65-F5344CB8AC3E}">
        <p14:creationId xmlns:p14="http://schemas.microsoft.com/office/powerpoint/2010/main" val="3590351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0" y="231775"/>
            <a:ext cx="7423150" cy="6626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7" name="Straight Connector 46"/>
          <p:cNvCxnSpPr/>
          <p:nvPr/>
        </p:nvCxnSpPr>
        <p:spPr>
          <a:xfrm flipH="1">
            <a:off x="4421188" y="1184275"/>
            <a:ext cx="633412" cy="687388"/>
          </a:xfrm>
          <a:prstGeom prst="line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6430502" y="4038600"/>
            <a:ext cx="1754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</a:t>
            </a:r>
            <a:r>
              <a:rPr lang="en-US" sz="1600" dirty="0" smtClean="0"/>
              <a:t> to </a:t>
            </a:r>
            <a:r>
              <a:rPr lang="en-US" sz="1600" dirty="0"/>
              <a:t>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622624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 descr="Brain_lob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1" name="Line 7"/>
          <p:cNvSpPr>
            <a:spLocks noChangeShapeType="1"/>
          </p:cNvSpPr>
          <p:nvPr/>
        </p:nvSpPr>
        <p:spPr bwMode="auto">
          <a:xfrm flipV="1">
            <a:off x="2743200" y="4562475"/>
            <a:ext cx="908050" cy="10001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95" name="TextBox 11"/>
          <p:cNvSpPr txBox="1">
            <a:spLocks noChangeArrowheads="1"/>
          </p:cNvSpPr>
          <p:nvPr/>
        </p:nvSpPr>
        <p:spPr bwMode="auto">
          <a:xfrm>
            <a:off x="1970088" y="5545138"/>
            <a:ext cx="12271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200" b="1"/>
              <a:t>Temporal lobe</a:t>
            </a:r>
          </a:p>
        </p:txBody>
      </p:sp>
    </p:spTree>
    <p:extLst>
      <p:ext uri="{BB962C8B-B14F-4D97-AF65-F5344CB8AC3E}">
        <p14:creationId xmlns:p14="http://schemas.microsoft.com/office/powerpoint/2010/main" val="1602621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0" y="231775"/>
            <a:ext cx="7423150" cy="6626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7" name="Straight Connector 46"/>
          <p:cNvCxnSpPr/>
          <p:nvPr/>
        </p:nvCxnSpPr>
        <p:spPr>
          <a:xfrm flipH="1">
            <a:off x="4421188" y="1184275"/>
            <a:ext cx="633412" cy="687388"/>
          </a:xfrm>
          <a:prstGeom prst="line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60" name="TextBox 1"/>
          <p:cNvSpPr txBox="1">
            <a:spLocks noChangeArrowheads="1"/>
          </p:cNvSpPr>
          <p:nvPr/>
        </p:nvSpPr>
        <p:spPr bwMode="auto">
          <a:xfrm>
            <a:off x="5029200" y="965200"/>
            <a:ext cx="1905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400" b="1" dirty="0"/>
              <a:t>Synaptic </a:t>
            </a:r>
            <a:r>
              <a:rPr lang="en-US" sz="1400" b="1" dirty="0" smtClean="0"/>
              <a:t>terminal </a:t>
            </a:r>
            <a:r>
              <a:rPr lang="en-US" sz="1400" b="1" dirty="0"/>
              <a:t>(synaptic end </a:t>
            </a:r>
            <a:r>
              <a:rPr lang="en-US" sz="1400" b="1" dirty="0" smtClean="0"/>
              <a:t>bulb)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550351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0" y="231775"/>
            <a:ext cx="7423150" cy="6626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7" name="Straight Connector 36"/>
          <p:cNvCxnSpPr/>
          <p:nvPr/>
        </p:nvCxnSpPr>
        <p:spPr>
          <a:xfrm>
            <a:off x="3970338" y="4918075"/>
            <a:ext cx="0" cy="654050"/>
          </a:xfrm>
          <a:prstGeom prst="line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6430502" y="4038600"/>
            <a:ext cx="1754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</a:t>
            </a:r>
            <a:r>
              <a:rPr lang="en-US" sz="1600" dirty="0" smtClean="0"/>
              <a:t> to </a:t>
            </a:r>
            <a:r>
              <a:rPr lang="en-US" sz="1600" dirty="0"/>
              <a:t>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726458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0" y="231775"/>
            <a:ext cx="7423150" cy="6626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7" name="Straight Connector 36"/>
          <p:cNvCxnSpPr/>
          <p:nvPr/>
        </p:nvCxnSpPr>
        <p:spPr>
          <a:xfrm>
            <a:off x="3970338" y="4918075"/>
            <a:ext cx="0" cy="654050"/>
          </a:xfrm>
          <a:prstGeom prst="line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64" name="TextBox 8"/>
          <p:cNvSpPr txBox="1">
            <a:spLocks noChangeArrowheads="1"/>
          </p:cNvSpPr>
          <p:nvPr/>
        </p:nvSpPr>
        <p:spPr bwMode="auto">
          <a:xfrm>
            <a:off x="3440113" y="4419600"/>
            <a:ext cx="8921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400" b="1"/>
              <a:t>Node of Ranvier</a:t>
            </a:r>
          </a:p>
        </p:txBody>
      </p:sp>
    </p:spTree>
    <p:extLst>
      <p:ext uri="{BB962C8B-B14F-4D97-AF65-F5344CB8AC3E}">
        <p14:creationId xmlns:p14="http://schemas.microsoft.com/office/powerpoint/2010/main" val="1550351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88" t="8696" r="8961" b="3453"/>
          <a:stretch>
            <a:fillRect/>
          </a:stretch>
        </p:blipFill>
        <p:spPr bwMode="auto">
          <a:xfrm>
            <a:off x="393700" y="152400"/>
            <a:ext cx="8362950" cy="650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124" name="Straight Arrow Connector 4"/>
          <p:cNvCxnSpPr>
            <a:cxnSpLocks noChangeShapeType="1"/>
          </p:cNvCxnSpPr>
          <p:nvPr/>
        </p:nvCxnSpPr>
        <p:spPr bwMode="auto">
          <a:xfrm flipH="1">
            <a:off x="5410200" y="1447800"/>
            <a:ext cx="2209800" cy="107950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162800" y="5535974"/>
            <a:ext cx="18220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</a:t>
            </a:r>
            <a:r>
              <a:rPr lang="en-US" sz="1600" dirty="0" smtClean="0"/>
              <a:t> to </a:t>
            </a:r>
            <a:r>
              <a:rPr lang="en-US" sz="1600" dirty="0"/>
              <a:t>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84913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88" t="8696" r="8961" b="3453"/>
          <a:stretch>
            <a:fillRect/>
          </a:stretch>
        </p:blipFill>
        <p:spPr bwMode="auto">
          <a:xfrm>
            <a:off x="393700" y="152400"/>
            <a:ext cx="8362950" cy="650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124" name="Straight Arrow Connector 4"/>
          <p:cNvCxnSpPr>
            <a:cxnSpLocks noChangeShapeType="1"/>
          </p:cNvCxnSpPr>
          <p:nvPr/>
        </p:nvCxnSpPr>
        <p:spPr bwMode="auto">
          <a:xfrm flipH="1">
            <a:off x="5410200" y="1447800"/>
            <a:ext cx="2209800" cy="107950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133" name="TextBox 3"/>
          <p:cNvSpPr txBox="1">
            <a:spLocks noChangeArrowheads="1"/>
          </p:cNvSpPr>
          <p:nvPr/>
        </p:nvSpPr>
        <p:spPr bwMode="auto">
          <a:xfrm>
            <a:off x="7543800" y="1309689"/>
            <a:ext cx="121284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400" b="1"/>
              <a:t>Septum pellucidum</a:t>
            </a:r>
          </a:p>
        </p:txBody>
      </p:sp>
    </p:spTree>
    <p:extLst>
      <p:ext uri="{BB962C8B-B14F-4D97-AF65-F5344CB8AC3E}">
        <p14:creationId xmlns:p14="http://schemas.microsoft.com/office/powerpoint/2010/main" val="3602682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88" t="8696" r="8961" b="3453"/>
          <a:stretch>
            <a:fillRect/>
          </a:stretch>
        </p:blipFill>
        <p:spPr bwMode="auto">
          <a:xfrm>
            <a:off x="393700" y="152400"/>
            <a:ext cx="8362950" cy="650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127" name="Straight Arrow Connector 7"/>
          <p:cNvCxnSpPr>
            <a:cxnSpLocks noChangeShapeType="1"/>
          </p:cNvCxnSpPr>
          <p:nvPr/>
        </p:nvCxnSpPr>
        <p:spPr bwMode="auto">
          <a:xfrm flipH="1">
            <a:off x="4419600" y="5486400"/>
            <a:ext cx="1295400" cy="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162800" y="5535974"/>
            <a:ext cx="18220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</a:t>
            </a:r>
            <a:r>
              <a:rPr lang="en-US" sz="1600" dirty="0" smtClean="0"/>
              <a:t> to </a:t>
            </a:r>
            <a:r>
              <a:rPr lang="en-US" sz="1600" dirty="0"/>
              <a:t>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141674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495</Words>
  <Application>Microsoft Office PowerPoint</Application>
  <PresentationFormat>On-screen Show (4:3)</PresentationFormat>
  <Paragraphs>66</Paragraphs>
  <Slides>62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6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Anne Geller</dc:creator>
  <cp:lastModifiedBy>Anne Geller</cp:lastModifiedBy>
  <cp:revision>10</cp:revision>
  <dcterms:created xsi:type="dcterms:W3CDTF">2006-08-16T00:00:00Z</dcterms:created>
  <dcterms:modified xsi:type="dcterms:W3CDTF">2018-12-05T23:55:37Z</dcterms:modified>
</cp:coreProperties>
</file>