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7" r:id="rId5"/>
    <p:sldId id="258" r:id="rId6"/>
    <p:sldId id="268" r:id="rId7"/>
    <p:sldId id="269" r:id="rId8"/>
    <p:sldId id="260" r:id="rId9"/>
    <p:sldId id="270" r:id="rId10"/>
    <p:sldId id="271" r:id="rId11"/>
    <p:sldId id="261" r:id="rId12"/>
    <p:sldId id="272" r:id="rId13"/>
    <p:sldId id="262" r:id="rId14"/>
    <p:sldId id="276" r:id="rId15"/>
    <p:sldId id="263" r:id="rId16"/>
    <p:sldId id="277" r:id="rId17"/>
    <p:sldId id="273" r:id="rId18"/>
    <p:sldId id="278" r:id="rId19"/>
    <p:sldId id="274" r:id="rId20"/>
    <p:sldId id="275" r:id="rId21"/>
    <p:sldId id="279" r:id="rId22"/>
    <p:sldId id="265" r:id="rId23"/>
    <p:sldId id="280" r:id="rId24"/>
    <p:sldId id="281" r:id="rId25"/>
    <p:sldId id="266" r:id="rId26"/>
    <p:sldId id="283" r:id="rId27"/>
    <p:sldId id="282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2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447756-D97D-4C13-8FC4-836B8A330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F65025-AF12-40D8-A50A-1CC5B0C69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0FD657-46A0-4959-B2DB-C660147F78E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108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94A3C3-5C8C-4056-BB5C-73F5D4A1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F94FC9-9BCF-4F38-BFE6-68108DAE9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520E00-4C93-4EC3-A0FC-8BC11DECD26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145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E175F8-3DAA-4840-872E-BCC10749E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3A538B-45A8-4E95-B808-594D64DA0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2E808-8F2B-4DE8-B9CF-32B4E4B3BAF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441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80802B-AD6D-4E48-BC83-031B1FC8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FAC2DC-61DF-4769-B728-5CED1322E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E41413-8801-40B0-B858-46BFA902A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95396B-F311-4FCD-9ECA-7C8E1198491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08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9B78D-0856-471A-B1FF-D3EBE9EB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317D43-6CFA-4C49-BB03-36899C4CE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73EAF2B-2E97-4767-A34B-2087CE149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80FA876-BFA4-4B1D-922D-7D2C056E9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6266DBF-7640-4DC7-83BA-A311D3688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9CA6DB-5FC3-41B5-B9AD-EDC07580B0F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66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80409-CA29-4729-B24E-073709E4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8E035E-23B6-46C3-8026-5FAACC811AE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11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26860F-5C88-4775-B9F7-3519CF9DF5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07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E2B978-8DD5-400C-8875-4959A08A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DC2FF0-0A36-4628-84BC-3F5D39BD6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7FE1E1-F744-42C9-B401-B1D468477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A79FB-F934-4D57-B0AA-774BE8CB24E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09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E3CE92-8A59-4D90-BEA1-37F192976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0A38469-3F89-4C14-87B7-692FEC15C7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8A7F96-7482-48D0-81C4-24EA67C2B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6893D-4AC6-4BC3-9FEC-E40F277DCDF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2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652CA-396C-433F-B012-DB505AF73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32C3F72-1AE7-4373-8922-D9770DA6E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E5F81A-6EF6-44FF-BFF5-FC67F755486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1541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D8B3964-23AB-4387-A1BA-358A15A11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0F85FA-38F9-40CD-8C44-9F3D386DA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AFD94-C75C-4A66-BA5E-748BA4B3072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03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447756-D97D-4C13-8FC4-836B8A330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F65025-AF12-40D8-A50A-1CC5B0C69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0FD657-46A0-4959-B2DB-C660147F78E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158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94A3C3-5C8C-4056-BB5C-73F5D4A1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F94FC9-9BCF-4F38-BFE6-68108DAE9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520E00-4C93-4EC3-A0FC-8BC11DECD26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3572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E175F8-3DAA-4840-872E-BCC10749E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3A538B-45A8-4E95-B808-594D64DA0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2E808-8F2B-4DE8-B9CF-32B4E4B3BAF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37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80802B-AD6D-4E48-BC83-031B1FC8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FAC2DC-61DF-4769-B728-5CED1322E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E41413-8801-40B0-B858-46BFA902A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95396B-F311-4FCD-9ECA-7C8E1198491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725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9B78D-0856-471A-B1FF-D3EBE9EB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317D43-6CFA-4C49-BB03-36899C4CE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73EAF2B-2E97-4767-A34B-2087CE149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80FA876-BFA4-4B1D-922D-7D2C056E9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6266DBF-7640-4DC7-83BA-A311D3688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9CA6DB-5FC3-41B5-B9AD-EDC07580B0F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0351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80409-CA29-4729-B24E-073709E4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8E035E-23B6-46C3-8026-5FAACC811AE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26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26860F-5C88-4775-B9F7-3519CF9DF5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3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E2B978-8DD5-400C-8875-4959A08A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DC2FF0-0A36-4628-84BC-3F5D39BD6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7FE1E1-F744-42C9-B401-B1D468477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A79FB-F934-4D57-B0AA-774BE8CB24E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639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E3CE92-8A59-4D90-BEA1-37F192976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0A38469-3F89-4C14-87B7-692FEC15C7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8A7F96-7482-48D0-81C4-24EA67C2B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6893D-4AC6-4BC3-9FEC-E40F277DCDF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546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652CA-396C-433F-B012-DB505AF73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32C3F72-1AE7-4373-8922-D9770DA6E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E5F81A-6EF6-44FF-BFF5-FC67F755486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084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D8B3964-23AB-4387-A1BA-358A15A11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0F85FA-38F9-40CD-8C44-9F3D386DA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AFD94-C75C-4A66-BA5E-748BA4B3072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783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447756-D97D-4C13-8FC4-836B8A330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AF65025-AF12-40D8-A50A-1CC5B0C69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0FD657-46A0-4959-B2DB-C660147F78E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161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94A3C3-5C8C-4056-BB5C-73F5D4A1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F94FC9-9BCF-4F38-BFE6-68108DAE9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520E00-4C93-4EC3-A0FC-8BC11DECD26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65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E175F8-3DAA-4840-872E-BCC10749E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D3A538B-45A8-4E95-B808-594D64DA0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2E808-8F2B-4DE8-B9CF-32B4E4B3BAF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8759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80802B-AD6D-4E48-BC83-031B1FC8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FAC2DC-61DF-4769-B728-5CED1322E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E41413-8801-40B0-B858-46BFA902A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95396B-F311-4FCD-9ECA-7C8E1198491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520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9B78D-0856-471A-B1FF-D3EBE9EB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317D43-6CFA-4C49-BB03-36899C4CE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73EAF2B-2E97-4767-A34B-2087CE149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80FA876-BFA4-4B1D-922D-7D2C056E9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6266DBF-7640-4DC7-83BA-A311D3688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9CA6DB-5FC3-41B5-B9AD-EDC07580B0F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9883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80409-CA29-4729-B24E-073709E4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8E035E-23B6-46C3-8026-5FAACC811AE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5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26860F-5C88-4775-B9F7-3519CF9DF51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1446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E2B978-8DD5-400C-8875-4959A08A8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DC2FF0-0A36-4628-84BC-3F5D39BD6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7FE1E1-F744-42C9-B401-B1D468477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A79FB-F934-4D57-B0AA-774BE8CB24E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9152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E3CE92-8A59-4D90-BEA1-37F192976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0A38469-3F89-4C14-87B7-692FEC15C7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8A7F96-7482-48D0-81C4-24EA67C2B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6893D-4AC6-4BC3-9FEC-E40F277DCDF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812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652CA-396C-433F-B012-DB505AF73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32C3F72-1AE7-4373-8922-D9770DA6E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E5F81A-6EF6-44FF-BFF5-FC67F755486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44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D8B3964-23AB-4387-A1BA-358A15A115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0F85FA-38F9-40CD-8C44-9F3D386DA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9AFD94-C75C-4A66-BA5E-748BA4B3072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3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06F6020-D861-4920-BA97-A6CF19F670D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61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06F6020-D861-4920-BA97-A6CF19F670D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9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4C57537F-420B-46B7-A395-C2331B85D37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1B7EBF54-2BAC-4E0B-A0B2-E032C91752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5D8297EE-4A58-4554-ADD9-3A4F7A3B5A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06F6020-D861-4920-BA97-A6CF19F670D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29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Skeletal Muscle </a:t>
            </a:r>
          </a:p>
          <a:p>
            <a:pPr algn="ctr"/>
            <a:r>
              <a:rPr lang="en-US" sz="4400" dirty="0" smtClean="0">
                <a:latin typeface="Berlin Sans FB Demi" pitchFamily="34" charset="0"/>
              </a:rPr>
              <a:t>Practice </a:t>
            </a:r>
            <a:r>
              <a:rPr lang="en-US" sz="4400" dirty="0" smtClean="0">
                <a:latin typeface="Berlin Sans FB Demi" pitchFamily="34" charset="0"/>
              </a:rPr>
              <a:t>Exam #</a:t>
            </a:r>
            <a:r>
              <a:rPr lang="en-US" sz="4400" dirty="0" smtClean="0">
                <a:latin typeface="Berlin Sans FB Demi" pitchFamily="34" charset="0"/>
              </a:rPr>
              <a:t>1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56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0"/>
            <a:ext cx="4587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3319463" y="2989262"/>
            <a:ext cx="1914525" cy="20208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 flipV="1">
            <a:off x="3505200" y="2851150"/>
            <a:ext cx="1728788" cy="13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2" name="TextBox 20"/>
          <p:cNvSpPr txBox="1">
            <a:spLocks noChangeArrowheads="1"/>
          </p:cNvSpPr>
          <p:nvPr/>
        </p:nvSpPr>
        <p:spPr bwMode="auto">
          <a:xfrm>
            <a:off x="5264468" y="2851150"/>
            <a:ext cx="22796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400" b="1" dirty="0"/>
              <a:t>Rectus </a:t>
            </a:r>
            <a:r>
              <a:rPr lang="en-US" altLang="en-US" sz="1400" b="1" dirty="0" err="1"/>
              <a:t>abdominis</a:t>
            </a:r>
            <a:endParaRPr lang="en-US" altLang="en-US" sz="1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867401" y="4648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Flexion of torso at vertebral column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71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800600" y="1143000"/>
            <a:ext cx="2362200" cy="1447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5029200" y="1143000"/>
            <a:ext cx="21336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6918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800600" y="1143000"/>
            <a:ext cx="2362200" cy="1447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5029200" y="1143000"/>
            <a:ext cx="21336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7143750" y="942975"/>
            <a:ext cx="10099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400" b="1" dirty="0"/>
              <a:t>Trapezius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39000" y="3429000"/>
            <a:ext cx="160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Elevation, retraction or depression of the scapula; Extension of the head and neck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8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905000" y="3024188"/>
            <a:ext cx="2309813" cy="1000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080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905000" y="3024188"/>
            <a:ext cx="2309813" cy="1000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7" name="TextBox 12"/>
          <p:cNvSpPr txBox="1">
            <a:spLocks noChangeArrowheads="1"/>
          </p:cNvSpPr>
          <p:nvPr/>
        </p:nvSpPr>
        <p:spPr bwMode="auto">
          <a:xfrm>
            <a:off x="476404" y="3045143"/>
            <a:ext cx="14285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400" b="1" dirty="0"/>
              <a:t>Erector </a:t>
            </a:r>
            <a:r>
              <a:rPr lang="en-US" altLang="en-US" sz="1400" b="1" dirty="0" err="1"/>
              <a:t>spinae</a:t>
            </a:r>
            <a:endParaRPr lang="en-US" altLang="en-US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5750" y="3718679"/>
            <a:ext cx="16192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Extension of vertebral column with bilateral contraction; Rotation and lateral flexion of spine with unilateral contraction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83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752600" y="1981200"/>
            <a:ext cx="2333625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9205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752600" y="1981200"/>
            <a:ext cx="2333625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6" name="TextBox 11"/>
          <p:cNvSpPr txBox="1">
            <a:spLocks noChangeArrowheads="1"/>
          </p:cNvSpPr>
          <p:nvPr/>
        </p:nvSpPr>
        <p:spPr bwMode="auto">
          <a:xfrm>
            <a:off x="144467" y="2811462"/>
            <a:ext cx="1608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400" b="1" dirty="0"/>
              <a:t>Rhomboid major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" y="4142154"/>
            <a:ext cx="2462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Retraction of the scapula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83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Arrow Connector 1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5334000" y="3481388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383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Back_muscles_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Arrow Connector 1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5334000" y="3481388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3" name="TextBox 7"/>
          <p:cNvSpPr txBox="1">
            <a:spLocks noChangeArrowheads="1"/>
          </p:cNvSpPr>
          <p:nvPr/>
        </p:nvSpPr>
        <p:spPr bwMode="auto">
          <a:xfrm>
            <a:off x="7162800" y="3343275"/>
            <a:ext cx="1752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400" b="1" dirty="0" err="1"/>
              <a:t>Latissimus</a:t>
            </a:r>
            <a:r>
              <a:rPr lang="en-US" altLang="en-US" sz="1400" b="1" dirty="0"/>
              <a:t> </a:t>
            </a:r>
            <a:r>
              <a:rPr lang="en-US" altLang="en-US" sz="1400" b="1" dirty="0" err="1"/>
              <a:t>dorsi</a:t>
            </a:r>
            <a:endParaRPr lang="en-US" altLang="en-US" sz="1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239000" y="4419600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Extension, adduction and medial rotation of the arm at the shoulder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77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ight_he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-1524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1671638" y="4191000"/>
            <a:ext cx="1814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5120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</a:t>
            </a:r>
            <a:r>
              <a:rPr lang="en-US" sz="4000" dirty="0" smtClean="0"/>
              <a:t>muscles </a:t>
            </a:r>
            <a:r>
              <a:rPr lang="en-US" sz="4000" dirty="0" smtClean="0"/>
              <a:t>indicated </a:t>
            </a:r>
            <a:r>
              <a:rPr lang="en-US" sz="4000" dirty="0" smtClean="0"/>
              <a:t>by the </a:t>
            </a:r>
            <a:r>
              <a:rPr lang="en-US" sz="4000" dirty="0" smtClean="0"/>
              <a:t>arrows</a:t>
            </a:r>
            <a:r>
              <a:rPr lang="en-US" sz="4000" dirty="0"/>
              <a:t> </a:t>
            </a:r>
            <a:r>
              <a:rPr lang="en-US" sz="4000" dirty="0" smtClean="0"/>
              <a:t>and describe their actions.</a:t>
            </a:r>
          </a:p>
          <a:p>
            <a:endParaRPr lang="en-US" sz="4000" dirty="0" smtClean="0"/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</a:t>
            </a:r>
            <a:r>
              <a:rPr lang="en-US" sz="1600" dirty="0" smtClean="0"/>
              <a:t>muscle </a:t>
            </a:r>
            <a:r>
              <a:rPr lang="en-US" sz="1600" dirty="0" smtClean="0"/>
              <a:t>you </a:t>
            </a:r>
            <a:r>
              <a:rPr lang="en-US" sz="1600" dirty="0"/>
              <a:t>are required to know will be on this practice exercise so make sure you review the checklist of structures (p. </a:t>
            </a:r>
            <a:r>
              <a:rPr lang="en-US" sz="1600" dirty="0" smtClean="0"/>
              <a:t>110 </a:t>
            </a:r>
            <a:r>
              <a:rPr lang="en-US" sz="1600" dirty="0" smtClean="0"/>
              <a:t>in your lab manual)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8726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ight_he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030730" y="4189510"/>
            <a:ext cx="1814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349" y="4035622"/>
            <a:ext cx="1954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Sternocleidomastoid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62700" y="2819400"/>
            <a:ext cx="2628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Flexion of the head and neck with bilateral (both left and right) contraction; Lateral flexion and rotation of the head and neck with unilateral contraction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usc%20man%20internal%20ab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2362200"/>
            <a:ext cx="32004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1905000"/>
            <a:ext cx="32004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1676400"/>
            <a:ext cx="2133600" cy="1066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1905000"/>
            <a:ext cx="4371975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6855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usc%20man%20internal%20ab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2362200"/>
            <a:ext cx="32004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1905000"/>
            <a:ext cx="32004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1676400"/>
            <a:ext cx="2133600" cy="1066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219200" y="1905000"/>
            <a:ext cx="4371975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9" name="TextBox 1"/>
          <p:cNvSpPr txBox="1">
            <a:spLocks noChangeArrowheads="1"/>
          </p:cNvSpPr>
          <p:nvPr/>
        </p:nvSpPr>
        <p:spPr bwMode="auto">
          <a:xfrm>
            <a:off x="152400" y="2605088"/>
            <a:ext cx="11208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400" b="1" dirty="0"/>
              <a:t>Diaphragm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4267200"/>
            <a:ext cx="205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Contraction causes inspiration (inhalation) by increasing the volume of the thoracic cavity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37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r="8463" b="6667"/>
          <a:stretch>
            <a:fillRect/>
          </a:stretch>
        </p:blipFill>
        <p:spPr bwMode="auto">
          <a:xfrm>
            <a:off x="1066800" y="0"/>
            <a:ext cx="5203825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362200" y="754380"/>
            <a:ext cx="9906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11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r="8463" b="6667"/>
          <a:stretch>
            <a:fillRect/>
          </a:stretch>
        </p:blipFill>
        <p:spPr bwMode="auto">
          <a:xfrm>
            <a:off x="1066800" y="0"/>
            <a:ext cx="5203825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489835" y="734060"/>
            <a:ext cx="9906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04" name="TextBox 1"/>
          <p:cNvSpPr txBox="1">
            <a:spLocks noChangeArrowheads="1"/>
          </p:cNvSpPr>
          <p:nvPr/>
        </p:nvSpPr>
        <p:spPr bwMode="auto">
          <a:xfrm>
            <a:off x="1051560" y="509588"/>
            <a:ext cx="14382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200" b="1" dirty="0" err="1"/>
              <a:t>Levator</a:t>
            </a:r>
            <a:r>
              <a:rPr lang="en-US" altLang="en-US" sz="1200" b="1" dirty="0"/>
              <a:t> scapulae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77000" y="2362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Elevation of the scapula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0325"/>
            <a:ext cx="3938587" cy="679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385DB8CF-3088-496F-BCA9-6D108BAACD5D}"/>
              </a:ext>
            </a:extLst>
          </p:cNvPr>
          <p:cNvCxnSpPr/>
          <p:nvPr/>
        </p:nvCxnSpPr>
        <p:spPr>
          <a:xfrm flipH="1">
            <a:off x="3886200" y="4495800"/>
            <a:ext cx="119703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8153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0325"/>
            <a:ext cx="3938587" cy="679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385DB8CF-3088-496F-BCA9-6D108BAACD5D}"/>
              </a:ext>
            </a:extLst>
          </p:cNvPr>
          <p:cNvCxnSpPr/>
          <p:nvPr/>
        </p:nvCxnSpPr>
        <p:spPr>
          <a:xfrm flipH="1">
            <a:off x="3886200" y="4495800"/>
            <a:ext cx="119703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8FFF146-8351-4EC3-BA9C-1C72423C345A}"/>
              </a:ext>
            </a:extLst>
          </p:cNvPr>
          <p:cNvSpPr txBox="1"/>
          <p:nvPr/>
        </p:nvSpPr>
        <p:spPr>
          <a:xfrm>
            <a:off x="5105400" y="4357300"/>
            <a:ext cx="12089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Biceps brachii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77000" y="28956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Flexion at the elbow and supination of the forearm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1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0325"/>
            <a:ext cx="3938587" cy="679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385DB8CF-3088-496F-BCA9-6D108BAACD5D}"/>
              </a:ext>
            </a:extLst>
          </p:cNvPr>
          <p:cNvCxnSpPr/>
          <p:nvPr/>
        </p:nvCxnSpPr>
        <p:spPr>
          <a:xfrm>
            <a:off x="1981200" y="6019800"/>
            <a:ext cx="13292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531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0325"/>
            <a:ext cx="3938587" cy="679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385DB8CF-3088-496F-BCA9-6D108BAACD5D}"/>
              </a:ext>
            </a:extLst>
          </p:cNvPr>
          <p:cNvCxnSpPr/>
          <p:nvPr/>
        </p:nvCxnSpPr>
        <p:spPr>
          <a:xfrm>
            <a:off x="1950720" y="5943600"/>
            <a:ext cx="140208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9282A7-7E5D-4119-B969-8CA12C64DDD9}"/>
              </a:ext>
            </a:extLst>
          </p:cNvPr>
          <p:cNvSpPr txBox="1"/>
          <p:nvPr/>
        </p:nvSpPr>
        <p:spPr>
          <a:xfrm>
            <a:off x="685800" y="5805100"/>
            <a:ext cx="1242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Subscapularis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40386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Internal (medial) rotation of the arm at the shoulder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1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8A1EAB8-E71A-4EE0-B1C6-E72F9D285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6149"/>
            <a:ext cx="4654868" cy="685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0C182AED-BB1B-4D70-ACE4-95267C5863CB}"/>
              </a:ext>
            </a:extLst>
          </p:cNvPr>
          <p:cNvCxnSpPr/>
          <p:nvPr/>
        </p:nvCxnSpPr>
        <p:spPr>
          <a:xfrm flipH="1">
            <a:off x="4784309" y="5029200"/>
            <a:ext cx="105987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9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074" r="25833" b="8517"/>
          <a:stretch>
            <a:fillRect/>
          </a:stretch>
        </p:blipFill>
        <p:spPr bwMode="auto">
          <a:xfrm>
            <a:off x="0" y="0"/>
            <a:ext cx="61722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 flipV="1">
            <a:off x="3924300" y="1371600"/>
            <a:ext cx="2514600" cy="7620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137025" y="2133600"/>
            <a:ext cx="2301875" cy="3810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438900" y="6055659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7736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8A1EAB8-E71A-4EE0-B1C6-E72F9D285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6149"/>
            <a:ext cx="4654868" cy="685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0C182AED-BB1B-4D70-ACE4-95267C5863CB}"/>
              </a:ext>
            </a:extLst>
          </p:cNvPr>
          <p:cNvCxnSpPr/>
          <p:nvPr/>
        </p:nvCxnSpPr>
        <p:spPr>
          <a:xfrm flipH="1">
            <a:off x="4890396" y="5014722"/>
            <a:ext cx="105987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B54A3E5-6B25-4332-BA25-8E395719029A}"/>
              </a:ext>
            </a:extLst>
          </p:cNvPr>
          <p:cNvSpPr txBox="1"/>
          <p:nvPr/>
        </p:nvSpPr>
        <p:spPr>
          <a:xfrm>
            <a:off x="5950268" y="4860833"/>
            <a:ext cx="957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Deltoid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29400" y="1371600"/>
            <a:ext cx="1828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Abduction, flexion or extension of the arm at the shoulder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7B74724-0ADC-40F1-9311-12E950F20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636" y="0"/>
            <a:ext cx="3634740" cy="685800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F7C35CBD-C34E-47EE-8784-9C7071DA23E2}"/>
              </a:ext>
            </a:extLst>
          </p:cNvPr>
          <p:cNvCxnSpPr>
            <a:cxnSpLocks/>
          </p:cNvCxnSpPr>
          <p:nvPr/>
        </p:nvCxnSpPr>
        <p:spPr>
          <a:xfrm>
            <a:off x="3505200" y="4953000"/>
            <a:ext cx="22128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6934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7B74724-0ADC-40F1-9311-12E950F20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636" y="0"/>
            <a:ext cx="3634740" cy="685800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F7C35CBD-C34E-47EE-8784-9C7071DA23E2}"/>
              </a:ext>
            </a:extLst>
          </p:cNvPr>
          <p:cNvCxnSpPr>
            <a:cxnSpLocks/>
          </p:cNvCxnSpPr>
          <p:nvPr/>
        </p:nvCxnSpPr>
        <p:spPr>
          <a:xfrm>
            <a:off x="3505200" y="4953000"/>
            <a:ext cx="22128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3D24840-DFA8-4131-B0C2-58C9B6B408CE}"/>
              </a:ext>
            </a:extLst>
          </p:cNvPr>
          <p:cNvSpPr txBox="1"/>
          <p:nvPr/>
        </p:nvSpPr>
        <p:spPr>
          <a:xfrm>
            <a:off x="1905000" y="4814500"/>
            <a:ext cx="1623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Flexor carpi radialis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66801" y="1904999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Flexion and abduction (radial deviation) at the wrist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20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45C127B-6AC2-44E5-8C76-2B60A76FF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0"/>
            <a:ext cx="3797618" cy="68580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60FA4372-9071-486F-AAB5-2CBE36EC7722}"/>
              </a:ext>
            </a:extLst>
          </p:cNvPr>
          <p:cNvCxnSpPr>
            <a:cxnSpLocks/>
          </p:cNvCxnSpPr>
          <p:nvPr/>
        </p:nvCxnSpPr>
        <p:spPr>
          <a:xfrm flipH="1">
            <a:off x="4876800" y="5490334"/>
            <a:ext cx="172998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8649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45C127B-6AC2-44E5-8C76-2B60A76FF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0"/>
            <a:ext cx="3797618" cy="68580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60FA4372-9071-486F-AAB5-2CBE36EC7722}"/>
              </a:ext>
            </a:extLst>
          </p:cNvPr>
          <p:cNvCxnSpPr>
            <a:cxnSpLocks/>
          </p:cNvCxnSpPr>
          <p:nvPr/>
        </p:nvCxnSpPr>
        <p:spPr>
          <a:xfrm flipH="1">
            <a:off x="4876800" y="5490334"/>
            <a:ext cx="172998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CF75757-4914-4C51-B247-D4061BD56960}"/>
              </a:ext>
            </a:extLst>
          </p:cNvPr>
          <p:cNvSpPr txBox="1"/>
          <p:nvPr/>
        </p:nvSpPr>
        <p:spPr>
          <a:xfrm>
            <a:off x="6675600" y="5358936"/>
            <a:ext cx="950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Supinator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06786" y="1752600"/>
            <a:ext cx="2384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Supination of the forearm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74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8DCB1A4-05BC-4068-BE3C-39163FC3F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77" y="0"/>
            <a:ext cx="6532245" cy="68580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D34168E7-02E5-4840-9151-8D1F9E63218E}"/>
              </a:ext>
            </a:extLst>
          </p:cNvPr>
          <p:cNvCxnSpPr>
            <a:cxnSpLocks/>
          </p:cNvCxnSpPr>
          <p:nvPr/>
        </p:nvCxnSpPr>
        <p:spPr>
          <a:xfrm>
            <a:off x="2425970" y="1464098"/>
            <a:ext cx="1770611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458721" y="6273225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7855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8DCB1A4-05BC-4068-BE3C-39163FC3F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77" y="0"/>
            <a:ext cx="6532245" cy="68580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D34168E7-02E5-4840-9151-8D1F9E63218E}"/>
              </a:ext>
            </a:extLst>
          </p:cNvPr>
          <p:cNvCxnSpPr>
            <a:cxnSpLocks/>
          </p:cNvCxnSpPr>
          <p:nvPr/>
        </p:nvCxnSpPr>
        <p:spPr>
          <a:xfrm>
            <a:off x="2425970" y="1464098"/>
            <a:ext cx="1770611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88965" y="1310209"/>
            <a:ext cx="1237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Supraspinatus</a:t>
            </a:r>
            <a:endParaRPr lang="en-US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39077" y="28956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Abduction of the arm at the shoulder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0"/>
            <a:ext cx="3016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99" name="Straight Arrow Connector 2"/>
          <p:cNvCxnSpPr>
            <a:cxnSpLocks/>
          </p:cNvCxnSpPr>
          <p:nvPr/>
        </p:nvCxnSpPr>
        <p:spPr bwMode="auto">
          <a:xfrm>
            <a:off x="2819400" y="1066800"/>
            <a:ext cx="1387475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553200" y="6055657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526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0"/>
            <a:ext cx="3016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99" name="Straight Arrow Connector 2"/>
          <p:cNvCxnSpPr>
            <a:cxnSpLocks/>
          </p:cNvCxnSpPr>
          <p:nvPr/>
        </p:nvCxnSpPr>
        <p:spPr bwMode="auto">
          <a:xfrm>
            <a:off x="2819400" y="1066800"/>
            <a:ext cx="1387475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06" name="TextBox 1"/>
          <p:cNvSpPr txBox="1">
            <a:spLocks noChangeArrowheads="1"/>
          </p:cNvSpPr>
          <p:nvPr/>
        </p:nvSpPr>
        <p:spPr bwMode="auto">
          <a:xfrm>
            <a:off x="1600200" y="914400"/>
            <a:ext cx="12506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</a:rPr>
              <a:t>Psoas major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2362200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Flexion of the thigh at the 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7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0"/>
            <a:ext cx="3016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02" name="Straight Arrow Connector 7"/>
          <p:cNvCxnSpPr>
            <a:cxnSpLocks/>
          </p:cNvCxnSpPr>
          <p:nvPr/>
        </p:nvCxnSpPr>
        <p:spPr bwMode="auto">
          <a:xfrm flipH="1">
            <a:off x="5105400" y="4876800"/>
            <a:ext cx="1512888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7677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074" r="25833" b="8517"/>
          <a:stretch>
            <a:fillRect/>
          </a:stretch>
        </p:blipFill>
        <p:spPr bwMode="auto">
          <a:xfrm>
            <a:off x="0" y="0"/>
            <a:ext cx="61722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 flipV="1">
            <a:off x="3924300" y="1371600"/>
            <a:ext cx="2514600" cy="7620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4137025" y="2133600"/>
            <a:ext cx="2301875" cy="3810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454140" y="1947862"/>
            <a:ext cx="15969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400" b="1" dirty="0"/>
              <a:t>Orbicularis oculi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29401" y="3435350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Closes eye/squeezes eye shut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0"/>
            <a:ext cx="3016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02" name="Straight Arrow Connector 7"/>
          <p:cNvCxnSpPr>
            <a:cxnSpLocks/>
          </p:cNvCxnSpPr>
          <p:nvPr/>
        </p:nvCxnSpPr>
        <p:spPr bwMode="auto">
          <a:xfrm flipH="1">
            <a:off x="5105400" y="4876800"/>
            <a:ext cx="1512888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11" name="TextBox 13"/>
          <p:cNvSpPr txBox="1">
            <a:spLocks noChangeArrowheads="1"/>
          </p:cNvSpPr>
          <p:nvPr/>
        </p:nvSpPr>
        <p:spPr bwMode="auto">
          <a:xfrm>
            <a:off x="6618288" y="4724400"/>
            <a:ext cx="14876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 smtClean="0">
                <a:solidFill>
                  <a:srgbClr val="000000"/>
                </a:solidFill>
              </a:rPr>
              <a:t>Vastus</a:t>
            </a:r>
            <a:r>
              <a:rPr lang="en-US" sz="1400" b="1" dirty="0" smtClean="0">
                <a:solidFill>
                  <a:srgbClr val="000000"/>
                </a:solidFill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</a:rPr>
              <a:t>lateralis</a:t>
            </a:r>
            <a:endParaRPr lang="en-US" sz="1400" b="1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275" y="3209938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Extension of the leg at the knee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7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lower_appendage_late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" r="27852" b="41112"/>
          <a:stretch>
            <a:fillRect/>
          </a:stretch>
        </p:blipFill>
        <p:spPr bwMode="auto">
          <a:xfrm>
            <a:off x="2133600" y="0"/>
            <a:ext cx="4725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3" name="Straight Arrow Connector 2"/>
          <p:cNvCxnSpPr>
            <a:cxnSpLocks/>
          </p:cNvCxnSpPr>
          <p:nvPr/>
        </p:nvCxnSpPr>
        <p:spPr bwMode="auto">
          <a:xfrm>
            <a:off x="3200400" y="914400"/>
            <a:ext cx="14478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8583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lower_appendage_late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" r="27852" b="41112"/>
          <a:stretch>
            <a:fillRect/>
          </a:stretch>
        </p:blipFill>
        <p:spPr bwMode="auto">
          <a:xfrm>
            <a:off x="2133600" y="0"/>
            <a:ext cx="4725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3" name="Straight Arrow Connector 2"/>
          <p:cNvCxnSpPr>
            <a:cxnSpLocks/>
          </p:cNvCxnSpPr>
          <p:nvPr/>
        </p:nvCxnSpPr>
        <p:spPr bwMode="auto">
          <a:xfrm>
            <a:off x="3200400" y="914400"/>
            <a:ext cx="14478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47" name="TextBox 1"/>
          <p:cNvSpPr txBox="1">
            <a:spLocks noChangeArrowheads="1"/>
          </p:cNvSpPr>
          <p:nvPr/>
        </p:nvSpPr>
        <p:spPr bwMode="auto">
          <a:xfrm>
            <a:off x="1876425" y="762000"/>
            <a:ext cx="1524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00"/>
                </a:solidFill>
              </a:rPr>
              <a:t>Gluteus medius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4949" y="26670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Abduction of the thigh at the 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5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0"/>
            <a:ext cx="2546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32" name="Straight Arrow Connector 5"/>
          <p:cNvCxnSpPr>
            <a:cxnSpLocks/>
          </p:cNvCxnSpPr>
          <p:nvPr/>
        </p:nvCxnSpPr>
        <p:spPr bwMode="auto">
          <a:xfrm>
            <a:off x="2971800" y="3352800"/>
            <a:ext cx="18288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556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0"/>
            <a:ext cx="2546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32" name="Straight Arrow Connector 5"/>
          <p:cNvCxnSpPr>
            <a:cxnSpLocks/>
          </p:cNvCxnSpPr>
          <p:nvPr/>
        </p:nvCxnSpPr>
        <p:spPr bwMode="auto">
          <a:xfrm>
            <a:off x="2971800" y="3352800"/>
            <a:ext cx="18288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534" name="TextBox 3"/>
          <p:cNvSpPr txBox="1">
            <a:spLocks noChangeArrowheads="1"/>
          </p:cNvSpPr>
          <p:nvPr/>
        </p:nvSpPr>
        <p:spPr bwMode="auto">
          <a:xfrm>
            <a:off x="854075" y="3167063"/>
            <a:ext cx="2146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</a:rPr>
              <a:t>Extensor </a:t>
            </a:r>
            <a:r>
              <a:rPr lang="en-US" sz="1200" b="1" dirty="0" err="1" smtClean="0">
                <a:solidFill>
                  <a:srgbClr val="000000"/>
                </a:solidFill>
              </a:rPr>
              <a:t>digitorum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longus</a:t>
            </a:r>
            <a:endParaRPr lang="en-US" sz="1200" b="1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41148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Extension of digits (toes) and dorsiflexion at ankle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67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0"/>
            <a:ext cx="2673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675" name="Straight Arrow Connector 3"/>
          <p:cNvCxnSpPr>
            <a:cxnSpLocks/>
          </p:cNvCxnSpPr>
          <p:nvPr/>
        </p:nvCxnSpPr>
        <p:spPr bwMode="auto">
          <a:xfrm flipH="1">
            <a:off x="4648200" y="1828800"/>
            <a:ext cx="16764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76" name="Straight Arrow Connector 4"/>
          <p:cNvCxnSpPr>
            <a:cxnSpLocks/>
          </p:cNvCxnSpPr>
          <p:nvPr/>
        </p:nvCxnSpPr>
        <p:spPr bwMode="auto">
          <a:xfrm flipH="1">
            <a:off x="4090988" y="1828800"/>
            <a:ext cx="2157412" cy="304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9009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0"/>
            <a:ext cx="2673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675" name="Straight Arrow Connector 3"/>
          <p:cNvCxnSpPr>
            <a:cxnSpLocks/>
          </p:cNvCxnSpPr>
          <p:nvPr/>
        </p:nvCxnSpPr>
        <p:spPr bwMode="auto">
          <a:xfrm flipH="1">
            <a:off x="4648200" y="1828800"/>
            <a:ext cx="1676400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676" name="Straight Arrow Connector 4"/>
          <p:cNvCxnSpPr>
            <a:cxnSpLocks/>
          </p:cNvCxnSpPr>
          <p:nvPr/>
        </p:nvCxnSpPr>
        <p:spPr bwMode="auto">
          <a:xfrm flipH="1">
            <a:off x="4090988" y="1828800"/>
            <a:ext cx="2157412" cy="304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79" name="TextBox 12"/>
          <p:cNvSpPr txBox="1">
            <a:spLocks noChangeArrowheads="1"/>
          </p:cNvSpPr>
          <p:nvPr/>
        </p:nvSpPr>
        <p:spPr bwMode="auto">
          <a:xfrm flipH="1">
            <a:off x="6343649" y="1671638"/>
            <a:ext cx="17335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b="1" dirty="0"/>
              <a:t>Gastrocnemius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43649" y="3276600"/>
            <a:ext cx="2571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Plantar flexion at ankle; helps with knee flexion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09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074" r="25833" b="8517"/>
          <a:stretch>
            <a:fillRect/>
          </a:stretch>
        </p:blipFill>
        <p:spPr bwMode="auto">
          <a:xfrm>
            <a:off x="38100" y="0"/>
            <a:ext cx="61722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2667000" y="4267200"/>
            <a:ext cx="3886200" cy="3048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438900" y="6055659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567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4074" r="25833" b="8517"/>
          <a:stretch>
            <a:fillRect/>
          </a:stretch>
        </p:blipFill>
        <p:spPr bwMode="auto">
          <a:xfrm>
            <a:off x="38100" y="0"/>
            <a:ext cx="61722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2667000" y="4267200"/>
            <a:ext cx="3886200" cy="3048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8" name="TextBox 9"/>
          <p:cNvSpPr txBox="1">
            <a:spLocks noChangeArrowheads="1"/>
          </p:cNvSpPr>
          <p:nvPr/>
        </p:nvSpPr>
        <p:spPr bwMode="auto">
          <a:xfrm>
            <a:off x="6583680" y="4159567"/>
            <a:ext cx="9605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400" b="1" dirty="0"/>
              <a:t>Masseter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40780" y="5301734"/>
            <a:ext cx="260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Action: Elevates mandible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9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3" y="0"/>
            <a:ext cx="4587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286000" y="762000"/>
            <a:ext cx="2819400" cy="406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286000" y="762000"/>
            <a:ext cx="2819400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282825" y="787400"/>
            <a:ext cx="2898775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72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3" y="0"/>
            <a:ext cx="4587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286000" y="762000"/>
            <a:ext cx="2819400" cy="406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286000" y="762000"/>
            <a:ext cx="28194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282825" y="787400"/>
            <a:ext cx="2898775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8" name="TextBox 1"/>
          <p:cNvSpPr txBox="1">
            <a:spLocks noChangeArrowheads="1"/>
          </p:cNvSpPr>
          <p:nvPr/>
        </p:nvSpPr>
        <p:spPr bwMode="auto">
          <a:xfrm>
            <a:off x="304800" y="617538"/>
            <a:ext cx="18838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1400" b="1" dirty="0"/>
              <a:t>Internal </a:t>
            </a:r>
            <a:r>
              <a:rPr lang="en-US" altLang="en-US" sz="1400" b="1" dirty="0" err="1"/>
              <a:t>intercostals</a:t>
            </a:r>
            <a:endParaRPr lang="en-US" altLang="en-US" sz="1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3962400"/>
            <a:ext cx="1883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Action: Pulls ribs inferiorly to cause expiration (exhalation)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71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0"/>
            <a:ext cx="4587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>
            <a:off x="3319463" y="2989262"/>
            <a:ext cx="1914525" cy="20208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 flipV="1">
            <a:off x="3505200" y="2851150"/>
            <a:ext cx="1728788" cy="13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="" xmlns:a16="http://schemas.microsoft.com/office/drawing/2014/main" id="{11D6021F-D9BE-4395-BF78-3F5CB57707D8}"/>
              </a:ext>
            </a:extLst>
          </p:cNvPr>
          <p:cNvSpPr txBox="1"/>
          <p:nvPr/>
        </p:nvSpPr>
        <p:spPr>
          <a:xfrm>
            <a:off x="6772844" y="6055658"/>
            <a:ext cx="237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4693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623</Words>
  <Application>Microsoft Office PowerPoint</Application>
  <PresentationFormat>On-screen Show (4:3)</PresentationFormat>
  <Paragraphs>73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Office Theme</vt:lpstr>
      <vt:lpstr>Default Design</vt:lpstr>
      <vt:lpstr>1_Default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9</cp:revision>
  <dcterms:created xsi:type="dcterms:W3CDTF">2006-08-16T00:00:00Z</dcterms:created>
  <dcterms:modified xsi:type="dcterms:W3CDTF">2018-11-29T01:27:48Z</dcterms:modified>
</cp:coreProperties>
</file>