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57" r:id="rId4"/>
    <p:sldId id="279" r:id="rId5"/>
    <p:sldId id="280" r:id="rId6"/>
    <p:sldId id="284" r:id="rId7"/>
    <p:sldId id="281" r:id="rId8"/>
    <p:sldId id="285" r:id="rId9"/>
    <p:sldId id="282" r:id="rId10"/>
    <p:sldId id="286" r:id="rId11"/>
    <p:sldId id="283" r:id="rId12"/>
    <p:sldId id="287" r:id="rId13"/>
    <p:sldId id="262" r:id="rId14"/>
    <p:sldId id="290" r:id="rId15"/>
    <p:sldId id="288" r:id="rId16"/>
    <p:sldId id="291" r:id="rId17"/>
    <p:sldId id="289" r:id="rId18"/>
    <p:sldId id="292" r:id="rId19"/>
    <p:sldId id="265" r:id="rId20"/>
    <p:sldId id="294" r:id="rId21"/>
    <p:sldId id="293" r:id="rId22"/>
    <p:sldId id="296" r:id="rId23"/>
    <p:sldId id="267" r:id="rId24"/>
    <p:sldId id="300" r:id="rId25"/>
    <p:sldId id="297" r:id="rId26"/>
    <p:sldId id="301" r:id="rId27"/>
    <p:sldId id="298" r:id="rId28"/>
    <p:sldId id="302" r:id="rId29"/>
    <p:sldId id="299" r:id="rId30"/>
    <p:sldId id="303" r:id="rId31"/>
    <p:sldId id="270" r:id="rId32"/>
    <p:sldId id="304" r:id="rId33"/>
    <p:sldId id="272" r:id="rId34"/>
    <p:sldId id="311" r:id="rId35"/>
    <p:sldId id="305" r:id="rId36"/>
    <p:sldId id="312" r:id="rId37"/>
    <p:sldId id="306" r:id="rId38"/>
    <p:sldId id="313" r:id="rId39"/>
    <p:sldId id="316" r:id="rId40"/>
    <p:sldId id="307" r:id="rId41"/>
    <p:sldId id="308" r:id="rId42"/>
    <p:sldId id="315" r:id="rId43"/>
    <p:sldId id="275" r:id="rId44"/>
    <p:sldId id="309" r:id="rId45"/>
    <p:sldId id="310" r:id="rId46"/>
    <p:sldId id="31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4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Heart Models </a:t>
            </a: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9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32" name="Line 17"/>
          <p:cNvSpPr>
            <a:spLocks noChangeShapeType="1"/>
          </p:cNvSpPr>
          <p:nvPr/>
        </p:nvSpPr>
        <p:spPr bwMode="auto">
          <a:xfrm flipH="1">
            <a:off x="4886325" y="6286500"/>
            <a:ext cx="1590675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Box 3"/>
          <p:cNvSpPr txBox="1">
            <a:spLocks noChangeArrowheads="1"/>
          </p:cNvSpPr>
          <p:nvPr/>
        </p:nvSpPr>
        <p:spPr bwMode="auto">
          <a:xfrm>
            <a:off x="6376988" y="6148388"/>
            <a:ext cx="11668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b="1"/>
              <a:t>Apex of heart</a:t>
            </a:r>
          </a:p>
        </p:txBody>
      </p:sp>
    </p:spTree>
    <p:extLst>
      <p:ext uri="{BB962C8B-B14F-4D97-AF65-F5344CB8AC3E}">
        <p14:creationId xmlns:p14="http://schemas.microsoft.com/office/powerpoint/2010/main" val="361472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0" name="Line 12"/>
          <p:cNvSpPr>
            <a:spLocks noChangeShapeType="1"/>
          </p:cNvSpPr>
          <p:nvPr/>
        </p:nvSpPr>
        <p:spPr bwMode="auto">
          <a:xfrm>
            <a:off x="2352675" y="2271713"/>
            <a:ext cx="1676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867400" y="5943600"/>
            <a:ext cx="301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58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4" name="Line 12"/>
          <p:cNvSpPr>
            <a:spLocks noChangeShapeType="1"/>
          </p:cNvSpPr>
          <p:nvPr/>
        </p:nvSpPr>
        <p:spPr bwMode="auto">
          <a:xfrm>
            <a:off x="2352675" y="2271713"/>
            <a:ext cx="1676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27"/>
          <p:cNvSpPr txBox="1">
            <a:spLocks noChangeArrowheads="1"/>
          </p:cNvSpPr>
          <p:nvPr/>
        </p:nvSpPr>
        <p:spPr bwMode="auto">
          <a:xfrm>
            <a:off x="685800" y="2133600"/>
            <a:ext cx="1752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Right coronary artery</a:t>
            </a:r>
          </a:p>
        </p:txBody>
      </p:sp>
    </p:spTree>
    <p:extLst>
      <p:ext uri="{BB962C8B-B14F-4D97-AF65-F5344CB8AC3E}">
        <p14:creationId xmlns:p14="http://schemas.microsoft.com/office/powerpoint/2010/main" val="361472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3307" r="647" b="3427"/>
          <a:stretch>
            <a:fillRect/>
          </a:stretch>
        </p:blipFill>
        <p:spPr bwMode="auto">
          <a:xfrm>
            <a:off x="1885950" y="206375"/>
            <a:ext cx="5848350" cy="653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Line 13"/>
          <p:cNvSpPr>
            <a:spLocks noChangeShapeType="1"/>
          </p:cNvSpPr>
          <p:nvPr/>
        </p:nvSpPr>
        <p:spPr bwMode="auto">
          <a:xfrm flipV="1">
            <a:off x="4419600" y="2286000"/>
            <a:ext cx="7620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Line 7"/>
          <p:cNvSpPr>
            <a:spLocks noChangeShapeType="1"/>
          </p:cNvSpPr>
          <p:nvPr/>
        </p:nvSpPr>
        <p:spPr bwMode="auto">
          <a:xfrm flipV="1">
            <a:off x="2514600" y="2514600"/>
            <a:ext cx="2249488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886325" y="6394213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765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8" r="-438" b="6738"/>
          <a:stretch>
            <a:fillRect/>
          </a:stretch>
        </p:blipFill>
        <p:spPr bwMode="auto">
          <a:xfrm>
            <a:off x="1905000" y="188913"/>
            <a:ext cx="5911850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1600200" y="2468563"/>
            <a:ext cx="1016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Left atrium</a:t>
            </a:r>
          </a:p>
        </p:txBody>
      </p:sp>
      <p:sp>
        <p:nvSpPr>
          <p:cNvPr id="7187" name="Line 13"/>
          <p:cNvSpPr>
            <a:spLocks noChangeShapeType="1"/>
          </p:cNvSpPr>
          <p:nvPr/>
        </p:nvSpPr>
        <p:spPr bwMode="auto">
          <a:xfrm flipV="1">
            <a:off x="4419600" y="2286000"/>
            <a:ext cx="7620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8" name="Line 18"/>
          <p:cNvSpPr>
            <a:spLocks noChangeShapeType="1"/>
          </p:cNvSpPr>
          <p:nvPr/>
        </p:nvSpPr>
        <p:spPr bwMode="auto">
          <a:xfrm flipV="1">
            <a:off x="2590800" y="2520950"/>
            <a:ext cx="21717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3307" r="647" b="3427"/>
          <a:stretch>
            <a:fillRect/>
          </a:stretch>
        </p:blipFill>
        <p:spPr bwMode="auto">
          <a:xfrm>
            <a:off x="1885950" y="206375"/>
            <a:ext cx="5848350" cy="653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Line 7"/>
          <p:cNvSpPr>
            <a:spLocks noChangeShapeType="1"/>
          </p:cNvSpPr>
          <p:nvPr/>
        </p:nvSpPr>
        <p:spPr bwMode="auto">
          <a:xfrm flipV="1">
            <a:off x="3092450" y="3441700"/>
            <a:ext cx="1905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997450" y="6394213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61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8" r="-438" b="6738"/>
          <a:stretch>
            <a:fillRect/>
          </a:stretch>
        </p:blipFill>
        <p:spPr bwMode="auto">
          <a:xfrm>
            <a:off x="1905000" y="188913"/>
            <a:ext cx="5911850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Line 7"/>
          <p:cNvSpPr>
            <a:spLocks noChangeShapeType="1"/>
          </p:cNvSpPr>
          <p:nvPr/>
        </p:nvSpPr>
        <p:spPr bwMode="auto">
          <a:xfrm flipV="1">
            <a:off x="3200400" y="3390900"/>
            <a:ext cx="1905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Text Box 20"/>
          <p:cNvSpPr txBox="1">
            <a:spLocks noChangeArrowheads="1"/>
          </p:cNvSpPr>
          <p:nvPr/>
        </p:nvSpPr>
        <p:spPr bwMode="auto">
          <a:xfrm>
            <a:off x="1828800" y="3459163"/>
            <a:ext cx="1447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Coronary sinus</a:t>
            </a:r>
          </a:p>
        </p:txBody>
      </p:sp>
    </p:spTree>
    <p:extLst>
      <p:ext uri="{BB962C8B-B14F-4D97-AF65-F5344CB8AC3E}">
        <p14:creationId xmlns:p14="http://schemas.microsoft.com/office/powerpoint/2010/main" val="205747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3307" r="647" b="3427"/>
          <a:stretch>
            <a:fillRect/>
          </a:stretch>
        </p:blipFill>
        <p:spPr bwMode="auto">
          <a:xfrm>
            <a:off x="1885950" y="206375"/>
            <a:ext cx="5848350" cy="653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6019800" y="914400"/>
            <a:ext cx="762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8"/>
          <p:cNvSpPr>
            <a:spLocks noChangeShapeType="1"/>
          </p:cNvSpPr>
          <p:nvPr/>
        </p:nvSpPr>
        <p:spPr bwMode="auto">
          <a:xfrm flipH="1">
            <a:off x="6248400" y="914400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905375" y="6394213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61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eart_post-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8" r="-438" b="6738"/>
          <a:stretch>
            <a:fillRect/>
          </a:stretch>
        </p:blipFill>
        <p:spPr bwMode="auto">
          <a:xfrm>
            <a:off x="1905000" y="188913"/>
            <a:ext cx="5911850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6019800" y="914400"/>
            <a:ext cx="762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 flipH="1">
            <a:off x="6248400" y="914400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6781800" y="685800"/>
            <a:ext cx="2362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Right pulmonary veins</a:t>
            </a:r>
          </a:p>
        </p:txBody>
      </p:sp>
    </p:spTree>
    <p:extLst>
      <p:ext uri="{BB962C8B-B14F-4D97-AF65-F5344CB8AC3E}">
        <p14:creationId xmlns:p14="http://schemas.microsoft.com/office/powerpoint/2010/main" val="205747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33400"/>
            <a:ext cx="73533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1133475" y="278130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Line 11"/>
          <p:cNvSpPr>
            <a:spLocks noChangeShapeType="1"/>
          </p:cNvSpPr>
          <p:nvPr/>
        </p:nvSpPr>
        <p:spPr bwMode="auto">
          <a:xfrm>
            <a:off x="1133475" y="2781300"/>
            <a:ext cx="923925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851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194 in your lab manual) 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464599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33400"/>
            <a:ext cx="73533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7" name="Line 5"/>
          <p:cNvSpPr>
            <a:spLocks noChangeShapeType="1"/>
          </p:cNvSpPr>
          <p:nvPr/>
        </p:nvSpPr>
        <p:spPr bwMode="auto">
          <a:xfrm>
            <a:off x="1219200" y="2489200"/>
            <a:ext cx="1092200" cy="200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5"/>
          <p:cNvSpPr>
            <a:spLocks noChangeShapeType="1"/>
          </p:cNvSpPr>
          <p:nvPr/>
        </p:nvSpPr>
        <p:spPr bwMode="auto">
          <a:xfrm>
            <a:off x="1219200" y="2489200"/>
            <a:ext cx="838200" cy="63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TextBox 3"/>
          <p:cNvSpPr txBox="1">
            <a:spLocks noChangeArrowheads="1"/>
          </p:cNvSpPr>
          <p:nvPr/>
        </p:nvSpPr>
        <p:spPr bwMode="auto">
          <a:xfrm>
            <a:off x="381000" y="220980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b="1"/>
              <a:t>Pectinate muscles</a:t>
            </a:r>
          </a:p>
        </p:txBody>
      </p:sp>
    </p:spTree>
    <p:extLst>
      <p:ext uri="{BB962C8B-B14F-4D97-AF65-F5344CB8AC3E}">
        <p14:creationId xmlns:p14="http://schemas.microsoft.com/office/powerpoint/2010/main" val="19145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33400"/>
            <a:ext cx="73533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Line 8"/>
          <p:cNvSpPr>
            <a:spLocks noChangeShapeType="1"/>
          </p:cNvSpPr>
          <p:nvPr/>
        </p:nvSpPr>
        <p:spPr bwMode="auto">
          <a:xfrm>
            <a:off x="2247900" y="4964113"/>
            <a:ext cx="685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12"/>
          <p:cNvSpPr>
            <a:spLocks noChangeShapeType="1"/>
          </p:cNvSpPr>
          <p:nvPr/>
        </p:nvSpPr>
        <p:spPr bwMode="auto">
          <a:xfrm>
            <a:off x="2247900" y="4986338"/>
            <a:ext cx="1066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886325" y="6231523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78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33400"/>
            <a:ext cx="73533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Line 8"/>
          <p:cNvSpPr>
            <a:spLocks noChangeShapeType="1"/>
          </p:cNvSpPr>
          <p:nvPr/>
        </p:nvSpPr>
        <p:spPr bwMode="auto">
          <a:xfrm>
            <a:off x="2209800" y="4973638"/>
            <a:ext cx="685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Line 12"/>
          <p:cNvSpPr>
            <a:spLocks noChangeShapeType="1"/>
          </p:cNvSpPr>
          <p:nvPr/>
        </p:nvSpPr>
        <p:spPr bwMode="auto">
          <a:xfrm>
            <a:off x="2209800" y="4973638"/>
            <a:ext cx="1066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630238" y="4722813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Trabeculae carneae (in right ventricle)</a:t>
            </a:r>
          </a:p>
        </p:txBody>
      </p:sp>
    </p:spTree>
    <p:extLst>
      <p:ext uri="{BB962C8B-B14F-4D97-AF65-F5344CB8AC3E}">
        <p14:creationId xmlns:p14="http://schemas.microsoft.com/office/powerpoint/2010/main" val="7476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300" name="Straight Arrow Connector 19"/>
          <p:cNvCxnSpPr>
            <a:cxnSpLocks noChangeShapeType="1"/>
          </p:cNvCxnSpPr>
          <p:nvPr/>
        </p:nvCxnSpPr>
        <p:spPr bwMode="auto">
          <a:xfrm flipH="1">
            <a:off x="4800600" y="304800"/>
            <a:ext cx="228600" cy="2682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055659"/>
            <a:ext cx="248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6649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4" name="Straight Arrow Connector 19"/>
          <p:cNvCxnSpPr>
            <a:cxnSpLocks noChangeShapeType="1"/>
          </p:cNvCxnSpPr>
          <p:nvPr/>
        </p:nvCxnSpPr>
        <p:spPr bwMode="auto">
          <a:xfrm flipH="1">
            <a:off x="4800600" y="304800"/>
            <a:ext cx="228600" cy="2682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30" name="TextBox 1"/>
          <p:cNvSpPr txBox="1">
            <a:spLocks noChangeArrowheads="1"/>
          </p:cNvSpPr>
          <p:nvPr/>
        </p:nvSpPr>
        <p:spPr bwMode="auto">
          <a:xfrm>
            <a:off x="4953000" y="119063"/>
            <a:ext cx="16652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Brachiocephalic trunk</a:t>
            </a:r>
          </a:p>
        </p:txBody>
      </p:sp>
    </p:spTree>
    <p:extLst>
      <p:ext uri="{BB962C8B-B14F-4D97-AF65-F5344CB8AC3E}">
        <p14:creationId xmlns:p14="http://schemas.microsoft.com/office/powerpoint/2010/main" val="3873781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301" name="Straight Arrow Connector 21"/>
          <p:cNvCxnSpPr>
            <a:cxnSpLocks noChangeShapeType="1"/>
          </p:cNvCxnSpPr>
          <p:nvPr/>
        </p:nvCxnSpPr>
        <p:spPr bwMode="auto">
          <a:xfrm>
            <a:off x="2286000" y="1752600"/>
            <a:ext cx="14382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248400" y="6055658"/>
            <a:ext cx="2561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671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5" name="Straight Arrow Connector 21"/>
          <p:cNvCxnSpPr>
            <a:cxnSpLocks noChangeShapeType="1"/>
          </p:cNvCxnSpPr>
          <p:nvPr/>
        </p:nvCxnSpPr>
        <p:spPr bwMode="auto">
          <a:xfrm>
            <a:off x="2286000" y="1752600"/>
            <a:ext cx="14382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41" name="TextBox 26"/>
          <p:cNvSpPr txBox="1">
            <a:spLocks noChangeArrowheads="1"/>
          </p:cNvSpPr>
          <p:nvPr/>
        </p:nvSpPr>
        <p:spPr bwMode="auto">
          <a:xfrm>
            <a:off x="830263" y="1622425"/>
            <a:ext cx="14779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Superior vena cava</a:t>
            </a:r>
          </a:p>
        </p:txBody>
      </p:sp>
    </p:spTree>
    <p:extLst>
      <p:ext uri="{BB962C8B-B14F-4D97-AF65-F5344CB8AC3E}">
        <p14:creationId xmlns:p14="http://schemas.microsoft.com/office/powerpoint/2010/main" val="1074375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291" name="Straight Arrow Connector 2"/>
          <p:cNvCxnSpPr>
            <a:cxnSpLocks noChangeShapeType="1"/>
          </p:cNvCxnSpPr>
          <p:nvPr/>
        </p:nvCxnSpPr>
        <p:spPr bwMode="auto">
          <a:xfrm flipH="1">
            <a:off x="6324600" y="2514600"/>
            <a:ext cx="12192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055658"/>
            <a:ext cx="248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671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5" name="Straight Arrow Connector 2"/>
          <p:cNvCxnSpPr>
            <a:cxnSpLocks noChangeShapeType="1"/>
          </p:cNvCxnSpPr>
          <p:nvPr/>
        </p:nvCxnSpPr>
        <p:spPr bwMode="auto">
          <a:xfrm flipH="1">
            <a:off x="6324600" y="2514600"/>
            <a:ext cx="12192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34" name="TextBox 11"/>
          <p:cNvSpPr txBox="1">
            <a:spLocks noChangeArrowheads="1"/>
          </p:cNvSpPr>
          <p:nvPr/>
        </p:nvSpPr>
        <p:spPr bwMode="auto">
          <a:xfrm>
            <a:off x="7485063" y="2384425"/>
            <a:ext cx="16319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Left pulmonary artery</a:t>
            </a:r>
          </a:p>
        </p:txBody>
      </p:sp>
    </p:spTree>
    <p:extLst>
      <p:ext uri="{BB962C8B-B14F-4D97-AF65-F5344CB8AC3E}">
        <p14:creationId xmlns:p14="http://schemas.microsoft.com/office/powerpoint/2010/main" val="1074375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294" name="Straight Arrow Connector 6"/>
          <p:cNvCxnSpPr>
            <a:cxnSpLocks noChangeShapeType="1"/>
          </p:cNvCxnSpPr>
          <p:nvPr/>
        </p:nvCxnSpPr>
        <p:spPr bwMode="auto">
          <a:xfrm flipH="1">
            <a:off x="4572000" y="4724400"/>
            <a:ext cx="2133600" cy="609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5" name="Straight Arrow Connector 7"/>
          <p:cNvCxnSpPr>
            <a:cxnSpLocks noChangeShapeType="1"/>
          </p:cNvCxnSpPr>
          <p:nvPr/>
        </p:nvCxnSpPr>
        <p:spPr bwMode="auto">
          <a:xfrm flipH="1" flipV="1">
            <a:off x="4724400" y="4495800"/>
            <a:ext cx="1981200" cy="228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400800" y="6055658"/>
            <a:ext cx="240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67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3" name="Line 30"/>
          <p:cNvSpPr>
            <a:spLocks noChangeShapeType="1"/>
          </p:cNvSpPr>
          <p:nvPr/>
        </p:nvSpPr>
        <p:spPr bwMode="auto">
          <a:xfrm>
            <a:off x="2514600" y="1162050"/>
            <a:ext cx="1752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791200" y="6236982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9714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mesa-anatomy.com/uploads/4/0/7/9/40794497/527225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119063"/>
            <a:ext cx="4953000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8" name="Straight Arrow Connector 6"/>
          <p:cNvCxnSpPr>
            <a:cxnSpLocks noChangeShapeType="1"/>
          </p:cNvCxnSpPr>
          <p:nvPr/>
        </p:nvCxnSpPr>
        <p:spPr bwMode="auto">
          <a:xfrm flipH="1">
            <a:off x="4572000" y="4724400"/>
            <a:ext cx="2133600" cy="609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19" name="Straight Arrow Connector 7"/>
          <p:cNvCxnSpPr>
            <a:cxnSpLocks noChangeShapeType="1"/>
          </p:cNvCxnSpPr>
          <p:nvPr/>
        </p:nvCxnSpPr>
        <p:spPr bwMode="auto">
          <a:xfrm flipH="1" flipV="1">
            <a:off x="4724400" y="4495800"/>
            <a:ext cx="1981200" cy="228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40" name="TextBox 20"/>
          <p:cNvSpPr txBox="1">
            <a:spLocks noChangeArrowheads="1"/>
          </p:cNvSpPr>
          <p:nvPr/>
        </p:nvSpPr>
        <p:spPr bwMode="auto">
          <a:xfrm>
            <a:off x="6650038" y="4594225"/>
            <a:ext cx="2281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Anterior interventricular sulcus</a:t>
            </a:r>
          </a:p>
        </p:txBody>
      </p:sp>
    </p:spTree>
    <p:extLst>
      <p:ext uri="{BB962C8B-B14F-4D97-AF65-F5344CB8AC3E}">
        <p14:creationId xmlns:p14="http://schemas.microsoft.com/office/powerpoint/2010/main" val="1074375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r="26193"/>
          <a:stretch>
            <a:fillRect/>
          </a:stretch>
        </p:blipFill>
        <p:spPr bwMode="auto">
          <a:xfrm>
            <a:off x="1828800" y="76200"/>
            <a:ext cx="53848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367" name="Straight Arrow Connector 7"/>
          <p:cNvCxnSpPr>
            <a:cxnSpLocks noChangeShapeType="1"/>
          </p:cNvCxnSpPr>
          <p:nvPr/>
        </p:nvCxnSpPr>
        <p:spPr bwMode="auto">
          <a:xfrm flipV="1">
            <a:off x="1828800" y="2438400"/>
            <a:ext cx="2057400" cy="1981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9" name="Straight Arrow Connector 16"/>
          <p:cNvCxnSpPr>
            <a:cxnSpLocks noChangeShapeType="1"/>
          </p:cNvCxnSpPr>
          <p:nvPr/>
        </p:nvCxnSpPr>
        <p:spPr bwMode="auto">
          <a:xfrm flipV="1">
            <a:off x="1828800" y="1905000"/>
            <a:ext cx="3124200" cy="2514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3" name="TextBox 29"/>
          <p:cNvSpPr txBox="1">
            <a:spLocks noChangeArrowheads="1"/>
          </p:cNvSpPr>
          <p:nvPr/>
        </p:nvSpPr>
        <p:spPr bwMode="auto">
          <a:xfrm>
            <a:off x="887413" y="4360863"/>
            <a:ext cx="9683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/>
              <a:t>(indentation)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055658"/>
            <a:ext cx="248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57109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4" r="26193"/>
          <a:stretch>
            <a:fillRect/>
          </a:stretch>
        </p:blipFill>
        <p:spPr bwMode="auto">
          <a:xfrm>
            <a:off x="1828800" y="76200"/>
            <a:ext cx="53848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367" name="Straight Arrow Connector 7"/>
          <p:cNvCxnSpPr>
            <a:cxnSpLocks noChangeShapeType="1"/>
          </p:cNvCxnSpPr>
          <p:nvPr/>
        </p:nvCxnSpPr>
        <p:spPr bwMode="auto">
          <a:xfrm flipV="1">
            <a:off x="1828800" y="2438400"/>
            <a:ext cx="2057400" cy="1981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9" name="Straight Arrow Connector 16"/>
          <p:cNvCxnSpPr>
            <a:cxnSpLocks noChangeShapeType="1"/>
          </p:cNvCxnSpPr>
          <p:nvPr/>
        </p:nvCxnSpPr>
        <p:spPr bwMode="auto">
          <a:xfrm flipV="1">
            <a:off x="1828800" y="1905000"/>
            <a:ext cx="3124200" cy="2514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649637" y="4281100"/>
            <a:ext cx="1198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Coronary sulcus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675285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6" name="Straight Arrow Connector 4"/>
          <p:cNvCxnSpPr>
            <a:cxnSpLocks noChangeShapeType="1"/>
          </p:cNvCxnSpPr>
          <p:nvPr/>
        </p:nvCxnSpPr>
        <p:spPr bwMode="auto">
          <a:xfrm>
            <a:off x="2362200" y="2895600"/>
            <a:ext cx="226853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73255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460" name="Straight Arrow Connector 4"/>
          <p:cNvCxnSpPr>
            <a:cxnSpLocks noChangeShapeType="1"/>
          </p:cNvCxnSpPr>
          <p:nvPr/>
        </p:nvCxnSpPr>
        <p:spPr bwMode="auto">
          <a:xfrm>
            <a:off x="2362200" y="2895600"/>
            <a:ext cx="226853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7" name="TextBox 1"/>
          <p:cNvSpPr txBox="1">
            <a:spLocks noChangeArrowheads="1"/>
          </p:cNvSpPr>
          <p:nvPr/>
        </p:nvSpPr>
        <p:spPr bwMode="auto">
          <a:xfrm>
            <a:off x="381000" y="2743200"/>
            <a:ext cx="200818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Pulmonary semilunar valve</a:t>
            </a:r>
          </a:p>
        </p:txBody>
      </p:sp>
    </p:spTree>
    <p:extLst>
      <p:ext uri="{BB962C8B-B14F-4D97-AF65-F5344CB8AC3E}">
        <p14:creationId xmlns:p14="http://schemas.microsoft.com/office/powerpoint/2010/main" val="1004257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7" name="Straight Arrow Connector 5"/>
          <p:cNvCxnSpPr>
            <a:cxnSpLocks noChangeShapeType="1"/>
          </p:cNvCxnSpPr>
          <p:nvPr/>
        </p:nvCxnSpPr>
        <p:spPr bwMode="auto">
          <a:xfrm>
            <a:off x="2295525" y="4648200"/>
            <a:ext cx="16668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840538" y="5867400"/>
            <a:ext cx="197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5319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461" name="Straight Arrow Connector 5"/>
          <p:cNvCxnSpPr>
            <a:cxnSpLocks noChangeShapeType="1"/>
          </p:cNvCxnSpPr>
          <p:nvPr/>
        </p:nvCxnSpPr>
        <p:spPr bwMode="auto">
          <a:xfrm>
            <a:off x="2209800" y="4648200"/>
            <a:ext cx="17526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70" name="TextBox 13"/>
          <p:cNvSpPr txBox="1">
            <a:spLocks noChangeArrowheads="1"/>
          </p:cNvSpPr>
          <p:nvPr/>
        </p:nvSpPr>
        <p:spPr bwMode="auto">
          <a:xfrm>
            <a:off x="762000" y="4494212"/>
            <a:ext cx="15335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 dirty="0"/>
              <a:t>Chordae </a:t>
            </a:r>
            <a:r>
              <a:rPr lang="en-US" sz="1100" b="1" dirty="0" err="1" smtClean="0"/>
              <a:t>tendineae</a:t>
            </a:r>
            <a:r>
              <a:rPr lang="en-US" sz="1100" b="1" dirty="0" smtClean="0"/>
              <a:t> of tricuspid valve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813622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9" name="Straight Arrow Connector 8"/>
          <p:cNvCxnSpPr>
            <a:cxnSpLocks noChangeShapeType="1"/>
          </p:cNvCxnSpPr>
          <p:nvPr/>
        </p:nvCxnSpPr>
        <p:spPr bwMode="auto">
          <a:xfrm flipH="1" flipV="1">
            <a:off x="4899025" y="3810000"/>
            <a:ext cx="2084388" cy="1524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40" name="Straight Arrow Connector 11"/>
          <p:cNvCxnSpPr>
            <a:cxnSpLocks noChangeShapeType="1"/>
          </p:cNvCxnSpPr>
          <p:nvPr/>
        </p:nvCxnSpPr>
        <p:spPr bwMode="auto">
          <a:xfrm flipH="1">
            <a:off x="5029200" y="3962400"/>
            <a:ext cx="1954213" cy="990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629400" y="6055658"/>
            <a:ext cx="218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53197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463" name="Straight Arrow Connector 8"/>
          <p:cNvCxnSpPr>
            <a:cxnSpLocks noChangeShapeType="1"/>
          </p:cNvCxnSpPr>
          <p:nvPr/>
        </p:nvCxnSpPr>
        <p:spPr bwMode="auto">
          <a:xfrm flipH="1" flipV="1">
            <a:off x="4899025" y="3810000"/>
            <a:ext cx="2084388" cy="1524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Straight Arrow Connector 11"/>
          <p:cNvCxnSpPr>
            <a:cxnSpLocks noChangeShapeType="1"/>
          </p:cNvCxnSpPr>
          <p:nvPr/>
        </p:nvCxnSpPr>
        <p:spPr bwMode="auto">
          <a:xfrm flipH="1">
            <a:off x="5029200" y="3962400"/>
            <a:ext cx="1954213" cy="990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73" name="TextBox 18"/>
          <p:cNvSpPr txBox="1">
            <a:spLocks noChangeArrowheads="1"/>
          </p:cNvSpPr>
          <p:nvPr/>
        </p:nvSpPr>
        <p:spPr bwMode="auto">
          <a:xfrm>
            <a:off x="6937375" y="3852863"/>
            <a:ext cx="17494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Interventricular septum</a:t>
            </a:r>
          </a:p>
        </p:txBody>
      </p:sp>
    </p:spTree>
    <p:extLst>
      <p:ext uri="{BB962C8B-B14F-4D97-AF65-F5344CB8AC3E}">
        <p14:creationId xmlns:p14="http://schemas.microsoft.com/office/powerpoint/2010/main" val="28136227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8" name="Straight Arrow Connector 6"/>
          <p:cNvCxnSpPr>
            <a:cxnSpLocks noChangeShapeType="1"/>
          </p:cNvCxnSpPr>
          <p:nvPr/>
        </p:nvCxnSpPr>
        <p:spPr bwMode="auto">
          <a:xfrm flipH="1">
            <a:off x="5446713" y="3657600"/>
            <a:ext cx="13843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9422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14" name="Line 30"/>
          <p:cNvSpPr>
            <a:spLocks noChangeShapeType="1"/>
          </p:cNvSpPr>
          <p:nvPr/>
        </p:nvSpPr>
        <p:spPr bwMode="auto">
          <a:xfrm>
            <a:off x="2514600" y="1162050"/>
            <a:ext cx="1752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Text Box 37"/>
          <p:cNvSpPr txBox="1">
            <a:spLocks noChangeArrowheads="1"/>
          </p:cNvSpPr>
          <p:nvPr/>
        </p:nvSpPr>
        <p:spPr bwMode="auto">
          <a:xfrm>
            <a:off x="1143000" y="1025525"/>
            <a:ext cx="14573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Ascending aorta</a:t>
            </a:r>
          </a:p>
        </p:txBody>
      </p:sp>
    </p:spTree>
    <p:extLst>
      <p:ext uri="{BB962C8B-B14F-4D97-AF65-F5344CB8AC3E}">
        <p14:creationId xmlns:p14="http://schemas.microsoft.com/office/powerpoint/2010/main" val="27499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8" name="Straight Arrow Connector 6"/>
          <p:cNvCxnSpPr>
            <a:cxnSpLocks noChangeShapeType="1"/>
          </p:cNvCxnSpPr>
          <p:nvPr/>
        </p:nvCxnSpPr>
        <p:spPr bwMode="auto">
          <a:xfrm flipH="1">
            <a:off x="5446713" y="3657600"/>
            <a:ext cx="13843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/>
          <p:cNvSpPr txBox="1"/>
          <p:nvPr/>
        </p:nvSpPr>
        <p:spPr>
          <a:xfrm>
            <a:off x="6858000" y="3581400"/>
            <a:ext cx="1602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Bicuspid (mitral) valve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5319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35" name="Straight Arrow Connector 2"/>
          <p:cNvCxnSpPr>
            <a:cxnSpLocks noChangeShapeType="1"/>
          </p:cNvCxnSpPr>
          <p:nvPr/>
        </p:nvCxnSpPr>
        <p:spPr bwMode="auto">
          <a:xfrm>
            <a:off x="2155825" y="5181600"/>
            <a:ext cx="226853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629400" y="6055658"/>
            <a:ext cx="218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5319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0" t="5051" r="22214" b="2"/>
          <a:stretch>
            <a:fillRect/>
          </a:stretch>
        </p:blipFill>
        <p:spPr bwMode="auto">
          <a:xfrm>
            <a:off x="2295525" y="215900"/>
            <a:ext cx="4535488" cy="665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459" name="Straight Arrow Connector 2"/>
          <p:cNvCxnSpPr>
            <a:cxnSpLocks noChangeShapeType="1"/>
          </p:cNvCxnSpPr>
          <p:nvPr/>
        </p:nvCxnSpPr>
        <p:spPr bwMode="auto">
          <a:xfrm>
            <a:off x="2155825" y="5181600"/>
            <a:ext cx="226853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71" name="TextBox 15"/>
          <p:cNvSpPr txBox="1">
            <a:spLocks noChangeArrowheads="1"/>
          </p:cNvSpPr>
          <p:nvPr/>
        </p:nvSpPr>
        <p:spPr bwMode="auto">
          <a:xfrm>
            <a:off x="793750" y="5051425"/>
            <a:ext cx="1295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b="1"/>
              <a:t>Papillary muscle</a:t>
            </a:r>
          </a:p>
        </p:txBody>
      </p:sp>
    </p:spTree>
    <p:extLst>
      <p:ext uri="{BB962C8B-B14F-4D97-AF65-F5344CB8AC3E}">
        <p14:creationId xmlns:p14="http://schemas.microsoft.com/office/powerpoint/2010/main" val="2813622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esa-anatomy.com/uploads/4/0/7/9/40794497/94603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467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0" name="Straight Arrow Connector 6"/>
          <p:cNvCxnSpPr>
            <a:cxnSpLocks noChangeShapeType="1"/>
          </p:cNvCxnSpPr>
          <p:nvPr/>
        </p:nvCxnSpPr>
        <p:spPr bwMode="auto">
          <a:xfrm flipV="1">
            <a:off x="2590800" y="3313113"/>
            <a:ext cx="1922463" cy="76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029200" y="6391972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766851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esa-anatomy.com/uploads/4/0/7/9/40794497/94603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467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0" name="Straight Arrow Connector 6"/>
          <p:cNvCxnSpPr>
            <a:cxnSpLocks noChangeShapeType="1"/>
          </p:cNvCxnSpPr>
          <p:nvPr/>
        </p:nvCxnSpPr>
        <p:spPr bwMode="auto">
          <a:xfrm flipV="1">
            <a:off x="2590800" y="3313113"/>
            <a:ext cx="1922463" cy="76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986275" y="3253988"/>
            <a:ext cx="1609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Aortic semilunar valve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307153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esa-anatomy.com/uploads/4/0/7/9/40794497/94603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467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2" name="Straight Arrow Connector 8"/>
          <p:cNvCxnSpPr>
            <a:cxnSpLocks noChangeShapeType="1"/>
          </p:cNvCxnSpPr>
          <p:nvPr/>
        </p:nvCxnSpPr>
        <p:spPr bwMode="auto">
          <a:xfrm flipH="1" flipV="1">
            <a:off x="5934075" y="5105400"/>
            <a:ext cx="1304925" cy="76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4" name="Straight Arrow Connector 14"/>
          <p:cNvCxnSpPr>
            <a:cxnSpLocks noChangeShapeType="1"/>
          </p:cNvCxnSpPr>
          <p:nvPr/>
        </p:nvCxnSpPr>
        <p:spPr bwMode="auto">
          <a:xfrm flipH="1">
            <a:off x="5435600" y="5181600"/>
            <a:ext cx="1803400" cy="381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467225" y="6394213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07153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esa-anatomy.com/uploads/4/0/7/9/40794497/94603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467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2" name="Straight Arrow Connector 8"/>
          <p:cNvCxnSpPr>
            <a:cxnSpLocks noChangeShapeType="1"/>
          </p:cNvCxnSpPr>
          <p:nvPr/>
        </p:nvCxnSpPr>
        <p:spPr bwMode="auto">
          <a:xfrm flipH="1" flipV="1">
            <a:off x="5934075" y="5105400"/>
            <a:ext cx="1304925" cy="76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4" name="Straight Arrow Connector 14"/>
          <p:cNvCxnSpPr>
            <a:cxnSpLocks noChangeShapeType="1"/>
          </p:cNvCxnSpPr>
          <p:nvPr/>
        </p:nvCxnSpPr>
        <p:spPr bwMode="auto">
          <a:xfrm flipH="1">
            <a:off x="5435600" y="5181600"/>
            <a:ext cx="1803400" cy="381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7279946" y="5043100"/>
            <a:ext cx="9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Epicardium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2222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Line 3"/>
          <p:cNvSpPr>
            <a:spLocks noChangeShapeType="1"/>
          </p:cNvSpPr>
          <p:nvPr/>
        </p:nvSpPr>
        <p:spPr bwMode="auto">
          <a:xfrm flipH="1">
            <a:off x="5676900" y="990600"/>
            <a:ext cx="1104900" cy="67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791200" y="6055659"/>
            <a:ext cx="301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58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Line 3"/>
          <p:cNvSpPr>
            <a:spLocks noChangeShapeType="1"/>
          </p:cNvSpPr>
          <p:nvPr/>
        </p:nvSpPr>
        <p:spPr bwMode="auto">
          <a:xfrm flipH="1">
            <a:off x="5676900" y="990600"/>
            <a:ext cx="1104900" cy="67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Text Box 18"/>
          <p:cNvSpPr txBox="1">
            <a:spLocks noChangeArrowheads="1"/>
          </p:cNvSpPr>
          <p:nvPr/>
        </p:nvSpPr>
        <p:spPr bwMode="auto">
          <a:xfrm>
            <a:off x="6781800" y="838200"/>
            <a:ext cx="198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/>
              <a:t>Ligamentum arteriosum</a:t>
            </a:r>
          </a:p>
        </p:txBody>
      </p:sp>
    </p:spTree>
    <p:extLst>
      <p:ext uri="{BB962C8B-B14F-4D97-AF65-F5344CB8AC3E}">
        <p14:creationId xmlns:p14="http://schemas.microsoft.com/office/powerpoint/2010/main" val="361472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1" name="Line 12"/>
          <p:cNvSpPr>
            <a:spLocks noChangeShapeType="1"/>
          </p:cNvSpPr>
          <p:nvPr/>
        </p:nvSpPr>
        <p:spPr bwMode="auto">
          <a:xfrm>
            <a:off x="2019300" y="2905125"/>
            <a:ext cx="1714500" cy="114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2" name="Line 12"/>
          <p:cNvSpPr>
            <a:spLocks noChangeShapeType="1"/>
          </p:cNvSpPr>
          <p:nvPr/>
        </p:nvSpPr>
        <p:spPr bwMode="auto">
          <a:xfrm>
            <a:off x="2019300" y="2905125"/>
            <a:ext cx="1447800" cy="446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055659"/>
            <a:ext cx="248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58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29" name="Line 12"/>
          <p:cNvSpPr>
            <a:spLocks noChangeShapeType="1"/>
          </p:cNvSpPr>
          <p:nvPr/>
        </p:nvSpPr>
        <p:spPr bwMode="auto">
          <a:xfrm>
            <a:off x="2019300" y="2905125"/>
            <a:ext cx="1714500" cy="114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Line 12"/>
          <p:cNvSpPr>
            <a:spLocks noChangeShapeType="1"/>
          </p:cNvSpPr>
          <p:nvPr/>
        </p:nvSpPr>
        <p:spPr bwMode="auto">
          <a:xfrm>
            <a:off x="2019300" y="2905125"/>
            <a:ext cx="1447800" cy="446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TextBox 2"/>
          <p:cNvSpPr txBox="1">
            <a:spLocks noChangeArrowheads="1"/>
          </p:cNvSpPr>
          <p:nvPr/>
        </p:nvSpPr>
        <p:spPr bwMode="auto">
          <a:xfrm>
            <a:off x="312738" y="2724150"/>
            <a:ext cx="1793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b="1"/>
              <a:t>Auricle of right atrium</a:t>
            </a:r>
          </a:p>
        </p:txBody>
      </p:sp>
    </p:spTree>
    <p:extLst>
      <p:ext uri="{BB962C8B-B14F-4D97-AF65-F5344CB8AC3E}">
        <p14:creationId xmlns:p14="http://schemas.microsoft.com/office/powerpoint/2010/main" val="361472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" r="6325" b="836"/>
          <a:stretch>
            <a:fillRect/>
          </a:stretch>
        </p:blipFill>
        <p:spPr bwMode="auto">
          <a:xfrm>
            <a:off x="2514600" y="79375"/>
            <a:ext cx="3810000" cy="666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3" name="Line 17"/>
          <p:cNvSpPr>
            <a:spLocks noChangeShapeType="1"/>
          </p:cNvSpPr>
          <p:nvPr/>
        </p:nvSpPr>
        <p:spPr bwMode="auto">
          <a:xfrm flipH="1">
            <a:off x="4886325" y="6286500"/>
            <a:ext cx="1590675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7139272" y="46482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58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398</Words>
  <Application>Microsoft Office PowerPoint</Application>
  <PresentationFormat>On-screen Show (4:3)</PresentationFormat>
  <Paragraphs>51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6</cp:revision>
  <dcterms:created xsi:type="dcterms:W3CDTF">2006-08-16T00:00:00Z</dcterms:created>
  <dcterms:modified xsi:type="dcterms:W3CDTF">2018-11-28T19:04:05Z</dcterms:modified>
</cp:coreProperties>
</file>