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9" r:id="rId32"/>
    <p:sldId id="290" r:id="rId33"/>
    <p:sldId id="291" r:id="rId34"/>
    <p:sldId id="292" r:id="rId35"/>
    <p:sldId id="293" r:id="rId36"/>
    <p:sldId id="294" r:id="rId37"/>
    <p:sldId id="295" r:id="rId38"/>
    <p:sldId id="296" r:id="rId39"/>
    <p:sldId id="297" r:id="rId40"/>
    <p:sldId id="298" r:id="rId41"/>
    <p:sldId id="299" r:id="rId42"/>
    <p:sldId id="300" r:id="rId43"/>
    <p:sldId id="301" r:id="rId44"/>
    <p:sldId id="302" r:id="rId45"/>
    <p:sldId id="303" r:id="rId46"/>
    <p:sldId id="304" r:id="rId47"/>
    <p:sldId id="305" r:id="rId48"/>
    <p:sldId id="306" r:id="rId49"/>
    <p:sldId id="307" r:id="rId50"/>
    <p:sldId id="308" r:id="rId5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112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11/27/2018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11/27/2018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11/27/2018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371600" y="1828800"/>
            <a:ext cx="63373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 smtClean="0">
                <a:latin typeface="Berlin Sans FB Demi" pitchFamily="34" charset="0"/>
              </a:rPr>
              <a:t>Fetal Pig Practice </a:t>
            </a:r>
            <a:r>
              <a:rPr lang="en-US" sz="4400" dirty="0" smtClean="0">
                <a:latin typeface="Berlin Sans FB Demi" pitchFamily="34" charset="0"/>
              </a:rPr>
              <a:t>Exam </a:t>
            </a:r>
            <a:r>
              <a:rPr lang="en-US" sz="4400" dirty="0" smtClean="0">
                <a:latin typeface="Berlin Sans FB Demi" pitchFamily="34" charset="0"/>
              </a:rPr>
              <a:t>#4</a:t>
            </a:r>
            <a:endParaRPr lang="en-US" sz="4400" dirty="0">
              <a:latin typeface="Berlin Sans FB Dem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2976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320" y="609600"/>
            <a:ext cx="7313771" cy="548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2" name="Straight Arrow Connector 11"/>
          <p:cNvCxnSpPr/>
          <p:nvPr/>
        </p:nvCxnSpPr>
        <p:spPr>
          <a:xfrm flipH="1">
            <a:off x="4343400" y="914400"/>
            <a:ext cx="1828800" cy="45720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6185647" y="775900"/>
            <a:ext cx="1371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/>
              <a:t>trachea</a:t>
            </a:r>
          </a:p>
        </p:txBody>
      </p:sp>
    </p:spTree>
    <p:extLst>
      <p:ext uri="{BB962C8B-B14F-4D97-AF65-F5344CB8AC3E}">
        <p14:creationId xmlns:p14="http://schemas.microsoft.com/office/powerpoint/2010/main" val="3316688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320" y="609600"/>
            <a:ext cx="7313771" cy="548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8" name="Straight Arrow Connector 7"/>
          <p:cNvCxnSpPr/>
          <p:nvPr/>
        </p:nvCxnSpPr>
        <p:spPr>
          <a:xfrm flipH="1">
            <a:off x="4343400" y="3657600"/>
            <a:ext cx="2286000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1">
            <a:extLst>
              <a:ext uri="{FF2B5EF4-FFF2-40B4-BE49-F238E27FC236}">
                <a16:creationId xmlns:a16="http://schemas.microsoft.com/office/drawing/2014/main" xmlns="" id="{11D6021F-D9BE-4395-BF78-3F5CB57707D8}"/>
              </a:ext>
            </a:extLst>
          </p:cNvPr>
          <p:cNvSpPr txBox="1"/>
          <p:nvPr/>
        </p:nvSpPr>
        <p:spPr>
          <a:xfrm>
            <a:off x="6705600" y="6055659"/>
            <a:ext cx="21044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</a:t>
            </a:r>
            <a:r>
              <a:rPr lang="en-US" sz="1600" dirty="0" smtClean="0"/>
              <a:t>answer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4044912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320" y="609600"/>
            <a:ext cx="7313771" cy="548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8" name="Straight Arrow Connector 7"/>
          <p:cNvCxnSpPr/>
          <p:nvPr/>
        </p:nvCxnSpPr>
        <p:spPr>
          <a:xfrm flipH="1">
            <a:off x="4343400" y="3657600"/>
            <a:ext cx="2209800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6574971" y="3519100"/>
            <a:ext cx="126739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/>
              <a:t>pulmonary trunk</a:t>
            </a:r>
          </a:p>
        </p:txBody>
      </p:sp>
    </p:spTree>
    <p:extLst>
      <p:ext uri="{BB962C8B-B14F-4D97-AF65-F5344CB8AC3E}">
        <p14:creationId xmlns:p14="http://schemas.microsoft.com/office/powerpoint/2010/main" val="3717042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250" y="0"/>
            <a:ext cx="4857750" cy="6477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9" name="Straight Arrow Connector 8"/>
          <p:cNvCxnSpPr/>
          <p:nvPr/>
        </p:nvCxnSpPr>
        <p:spPr>
          <a:xfrm>
            <a:off x="1613528" y="6096000"/>
            <a:ext cx="1739272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1">
            <a:extLst>
              <a:ext uri="{FF2B5EF4-FFF2-40B4-BE49-F238E27FC236}">
                <a16:creationId xmlns:a16="http://schemas.microsoft.com/office/drawing/2014/main" xmlns="" id="{11D6021F-D9BE-4395-BF78-3F5CB57707D8}"/>
              </a:ext>
            </a:extLst>
          </p:cNvPr>
          <p:cNvSpPr txBox="1"/>
          <p:nvPr/>
        </p:nvSpPr>
        <p:spPr>
          <a:xfrm>
            <a:off x="6934200" y="6055658"/>
            <a:ext cx="21044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</a:t>
            </a:r>
            <a:r>
              <a:rPr lang="en-US" sz="1600" dirty="0" smtClean="0"/>
              <a:t>answer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716760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250" y="0"/>
            <a:ext cx="4857750" cy="6477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9" name="Straight Arrow Connector 8"/>
          <p:cNvCxnSpPr/>
          <p:nvPr/>
        </p:nvCxnSpPr>
        <p:spPr>
          <a:xfrm>
            <a:off x="1613528" y="6096000"/>
            <a:ext cx="1739272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599211" y="5957500"/>
            <a:ext cx="103342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/>
              <a:t>apex of heart</a:t>
            </a:r>
          </a:p>
        </p:txBody>
      </p:sp>
    </p:spTree>
    <p:extLst>
      <p:ext uri="{BB962C8B-B14F-4D97-AF65-F5344CB8AC3E}">
        <p14:creationId xmlns:p14="http://schemas.microsoft.com/office/powerpoint/2010/main" val="453191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667787" y="855419"/>
            <a:ext cx="6847367" cy="51365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3" name="Straight Arrow Connector 2"/>
          <p:cNvCxnSpPr/>
          <p:nvPr/>
        </p:nvCxnSpPr>
        <p:spPr>
          <a:xfrm flipH="1">
            <a:off x="4495801" y="1662499"/>
            <a:ext cx="2362199" cy="13901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 flipH="1">
            <a:off x="5075066" y="1676400"/>
            <a:ext cx="1782934" cy="182880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1">
            <a:extLst>
              <a:ext uri="{FF2B5EF4-FFF2-40B4-BE49-F238E27FC236}">
                <a16:creationId xmlns:a16="http://schemas.microsoft.com/office/drawing/2014/main" xmlns="" id="{11D6021F-D9BE-4395-BF78-3F5CB57707D8}"/>
              </a:ext>
            </a:extLst>
          </p:cNvPr>
          <p:cNvSpPr txBox="1"/>
          <p:nvPr/>
        </p:nvSpPr>
        <p:spPr>
          <a:xfrm>
            <a:off x="6705600" y="6055659"/>
            <a:ext cx="21044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</a:t>
            </a:r>
            <a:r>
              <a:rPr lang="en-US" sz="1600" dirty="0" smtClean="0"/>
              <a:t>answer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4140626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667787" y="855419"/>
            <a:ext cx="6847367" cy="51365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3" name="Straight Arrow Connector 2"/>
          <p:cNvCxnSpPr>
            <a:stCxn id="2" idx="1"/>
          </p:cNvCxnSpPr>
          <p:nvPr/>
        </p:nvCxnSpPr>
        <p:spPr>
          <a:xfrm flipH="1">
            <a:off x="4495801" y="1662499"/>
            <a:ext cx="2163934" cy="13901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6659735" y="1523999"/>
            <a:ext cx="14478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err="1"/>
              <a:t>hemiazygos</a:t>
            </a:r>
            <a:r>
              <a:rPr lang="en-US" sz="1200" b="1" dirty="0"/>
              <a:t> vein</a:t>
            </a:r>
          </a:p>
        </p:txBody>
      </p:sp>
      <p:cxnSp>
        <p:nvCxnSpPr>
          <p:cNvPr id="14" name="Straight Arrow Connector 13"/>
          <p:cNvCxnSpPr>
            <a:stCxn id="2" idx="1"/>
          </p:cNvCxnSpPr>
          <p:nvPr/>
        </p:nvCxnSpPr>
        <p:spPr>
          <a:xfrm flipH="1">
            <a:off x="5105401" y="1662499"/>
            <a:ext cx="1554334" cy="1842701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62816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667787" y="855419"/>
            <a:ext cx="6847367" cy="51365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7" name="Straight Arrow Connector 6"/>
          <p:cNvCxnSpPr/>
          <p:nvPr/>
        </p:nvCxnSpPr>
        <p:spPr>
          <a:xfrm flipH="1">
            <a:off x="5334000" y="3164958"/>
            <a:ext cx="1496532" cy="497959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1">
            <a:extLst>
              <a:ext uri="{FF2B5EF4-FFF2-40B4-BE49-F238E27FC236}">
                <a16:creationId xmlns:a16="http://schemas.microsoft.com/office/drawing/2014/main" xmlns="" id="{11D6021F-D9BE-4395-BF78-3F5CB57707D8}"/>
              </a:ext>
            </a:extLst>
          </p:cNvPr>
          <p:cNvSpPr txBox="1"/>
          <p:nvPr/>
        </p:nvSpPr>
        <p:spPr>
          <a:xfrm>
            <a:off x="6705600" y="6055659"/>
            <a:ext cx="21044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</a:t>
            </a:r>
            <a:r>
              <a:rPr lang="en-US" sz="1600" dirty="0" smtClean="0"/>
              <a:t>answer</a:t>
            </a:r>
            <a:endParaRPr lang="en-US" sz="1600" dirty="0"/>
          </a:p>
        </p:txBody>
      </p:sp>
      <p:cxnSp>
        <p:nvCxnSpPr>
          <p:cNvPr id="5" name="Straight Arrow Connector 4"/>
          <p:cNvCxnSpPr/>
          <p:nvPr/>
        </p:nvCxnSpPr>
        <p:spPr>
          <a:xfrm flipH="1">
            <a:off x="5257800" y="3124200"/>
            <a:ext cx="1572732" cy="81517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/>
          <p:cNvCxnSpPr/>
          <p:nvPr/>
        </p:nvCxnSpPr>
        <p:spPr>
          <a:xfrm flipH="1" flipV="1">
            <a:off x="5079993" y="2672317"/>
            <a:ext cx="1750539" cy="492641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13217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667787" y="855419"/>
            <a:ext cx="6847367" cy="51365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7" name="Straight Arrow Connector 6"/>
          <p:cNvCxnSpPr/>
          <p:nvPr/>
        </p:nvCxnSpPr>
        <p:spPr>
          <a:xfrm flipH="1">
            <a:off x="5334000" y="3048000"/>
            <a:ext cx="1501588" cy="614917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6866964" y="2950258"/>
            <a:ext cx="18288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/>
              <a:t>intercostal </a:t>
            </a:r>
            <a:r>
              <a:rPr lang="en-US" sz="1200" b="1" dirty="0" smtClean="0"/>
              <a:t>arteries</a:t>
            </a:r>
            <a:endParaRPr lang="en-US" sz="1200" b="1" dirty="0"/>
          </a:p>
        </p:txBody>
      </p:sp>
      <p:cxnSp>
        <p:nvCxnSpPr>
          <p:cNvPr id="5" name="Straight Arrow Connector 4"/>
          <p:cNvCxnSpPr/>
          <p:nvPr/>
        </p:nvCxnSpPr>
        <p:spPr>
          <a:xfrm flipH="1">
            <a:off x="5262856" y="3048000"/>
            <a:ext cx="1572732" cy="81517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/>
          <p:cNvCxnSpPr/>
          <p:nvPr/>
        </p:nvCxnSpPr>
        <p:spPr>
          <a:xfrm flipH="1" flipV="1">
            <a:off x="5088958" y="2748518"/>
            <a:ext cx="1616642" cy="299482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3432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6260" y="0"/>
            <a:ext cx="5105400" cy="68079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3" name="Straight Arrow Connector 12"/>
          <p:cNvCxnSpPr/>
          <p:nvPr/>
        </p:nvCxnSpPr>
        <p:spPr>
          <a:xfrm>
            <a:off x="1676400" y="2286000"/>
            <a:ext cx="1761565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1">
            <a:extLst>
              <a:ext uri="{FF2B5EF4-FFF2-40B4-BE49-F238E27FC236}">
                <a16:creationId xmlns:a16="http://schemas.microsoft.com/office/drawing/2014/main" xmlns="" id="{11D6021F-D9BE-4395-BF78-3F5CB57707D8}"/>
              </a:ext>
            </a:extLst>
          </p:cNvPr>
          <p:cNvSpPr txBox="1"/>
          <p:nvPr/>
        </p:nvSpPr>
        <p:spPr>
          <a:xfrm>
            <a:off x="7239000" y="5867400"/>
            <a:ext cx="16383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</a:t>
            </a:r>
            <a:r>
              <a:rPr lang="en-US" sz="1600" dirty="0" smtClean="0"/>
              <a:t>answer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725242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28600" y="457200"/>
            <a:ext cx="86106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/>
              <a:t>Name the following structures indicated by the arrows. </a:t>
            </a:r>
          </a:p>
          <a:p>
            <a:r>
              <a:rPr lang="en-US" sz="4000" dirty="0" smtClean="0"/>
              <a:t>Click to the next slide to see the answer. </a:t>
            </a:r>
            <a:endParaRPr lang="en-US" sz="4000" dirty="0"/>
          </a:p>
        </p:txBody>
      </p:sp>
      <p:sp>
        <p:nvSpPr>
          <p:cNvPr id="4" name="TextBox 3"/>
          <p:cNvSpPr txBox="1"/>
          <p:nvPr/>
        </p:nvSpPr>
        <p:spPr>
          <a:xfrm>
            <a:off x="228600" y="5931187"/>
            <a:ext cx="8610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*note: not every structure you are required to know will be on this practice exercise so make sure you review the checklist of structures (p. </a:t>
            </a:r>
            <a:r>
              <a:rPr lang="en-US" sz="1600" dirty="0" smtClean="0"/>
              <a:t>178-179 in your lab manual)  </a:t>
            </a:r>
            <a:r>
              <a:rPr lang="en-US" sz="1600" dirty="0"/>
              <a:t>when preparing for your lab exam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09600" y="3352800"/>
            <a:ext cx="7848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</a:rPr>
              <a:t>*For best results on these practice exams, write your answers on paper before clicking to see the correct answer. Try to answer within a minute (remember your lab exams will be timed) and make sure to check your spelling!</a:t>
            </a:r>
          </a:p>
        </p:txBody>
      </p:sp>
    </p:spTree>
    <p:extLst>
      <p:ext uri="{BB962C8B-B14F-4D97-AF65-F5344CB8AC3E}">
        <p14:creationId xmlns:p14="http://schemas.microsoft.com/office/powerpoint/2010/main" val="465474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6260" y="0"/>
            <a:ext cx="5105400" cy="68079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3" name="Straight Arrow Connector 12"/>
          <p:cNvCxnSpPr/>
          <p:nvPr/>
        </p:nvCxnSpPr>
        <p:spPr>
          <a:xfrm>
            <a:off x="1524000" y="2326759"/>
            <a:ext cx="1905000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761660" y="2188259"/>
            <a:ext cx="72648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/>
              <a:t>stomach</a:t>
            </a:r>
          </a:p>
        </p:txBody>
      </p:sp>
    </p:spTree>
    <p:extLst>
      <p:ext uri="{BB962C8B-B14F-4D97-AF65-F5344CB8AC3E}">
        <p14:creationId xmlns:p14="http://schemas.microsoft.com/office/powerpoint/2010/main" val="2400602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6260" y="0"/>
            <a:ext cx="5105400" cy="68079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8" name="Straight Arrow Connector 7"/>
          <p:cNvCxnSpPr/>
          <p:nvPr/>
        </p:nvCxnSpPr>
        <p:spPr>
          <a:xfrm flipH="1">
            <a:off x="4838700" y="4724400"/>
            <a:ext cx="2743200" cy="106680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flipH="1">
            <a:off x="4436435" y="4724400"/>
            <a:ext cx="3145465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1">
            <a:extLst>
              <a:ext uri="{FF2B5EF4-FFF2-40B4-BE49-F238E27FC236}">
                <a16:creationId xmlns:a16="http://schemas.microsoft.com/office/drawing/2014/main" xmlns="" id="{11D6021F-D9BE-4395-BF78-3F5CB57707D8}"/>
              </a:ext>
            </a:extLst>
          </p:cNvPr>
          <p:cNvSpPr txBox="1"/>
          <p:nvPr/>
        </p:nvSpPr>
        <p:spPr>
          <a:xfrm>
            <a:off x="7391400" y="5867400"/>
            <a:ext cx="16383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</a:t>
            </a:r>
            <a:r>
              <a:rPr lang="en-US" sz="1600" dirty="0" smtClean="0"/>
              <a:t>answer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906381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6260" y="0"/>
            <a:ext cx="5105400" cy="68079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8" name="Straight Arrow Connector 7"/>
          <p:cNvCxnSpPr/>
          <p:nvPr/>
        </p:nvCxnSpPr>
        <p:spPr>
          <a:xfrm flipH="1">
            <a:off x="4838700" y="4724400"/>
            <a:ext cx="2743200" cy="106680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flipH="1">
            <a:off x="4436435" y="4724400"/>
            <a:ext cx="3145465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7581900" y="4585900"/>
            <a:ext cx="91948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/>
              <a:t>spiral colon</a:t>
            </a:r>
          </a:p>
        </p:txBody>
      </p:sp>
    </p:spTree>
    <p:extLst>
      <p:ext uri="{BB962C8B-B14F-4D97-AF65-F5344CB8AC3E}">
        <p14:creationId xmlns:p14="http://schemas.microsoft.com/office/powerpoint/2010/main" val="312885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381000"/>
            <a:ext cx="8126413" cy="609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7" name="Straight Arrow Connector 6">
            <a:extLst>
              <a:ext uri="{FF2B5EF4-FFF2-40B4-BE49-F238E27FC236}">
                <a16:creationId xmlns="" xmlns:a16="http://schemas.microsoft.com/office/drawing/2014/main" id="{F239F774-F01A-4215-B8B2-4D1DF8FFED9E}"/>
              </a:ext>
            </a:extLst>
          </p:cNvPr>
          <p:cNvCxnSpPr>
            <a:cxnSpLocks/>
          </p:cNvCxnSpPr>
          <p:nvPr/>
        </p:nvCxnSpPr>
        <p:spPr>
          <a:xfrm flipH="1">
            <a:off x="5476875" y="5105400"/>
            <a:ext cx="1533525" cy="685800"/>
          </a:xfrm>
          <a:prstGeom prst="straightConnector1">
            <a:avLst/>
          </a:prstGeom>
          <a:ln w="38100">
            <a:solidFill>
              <a:srgbClr val="92D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1">
            <a:extLst>
              <a:ext uri="{FF2B5EF4-FFF2-40B4-BE49-F238E27FC236}">
                <a16:creationId xmlns:a16="http://schemas.microsoft.com/office/drawing/2014/main" xmlns="" id="{11D6021F-D9BE-4395-BF78-3F5CB57707D8}"/>
              </a:ext>
            </a:extLst>
          </p:cNvPr>
          <p:cNvSpPr txBox="1"/>
          <p:nvPr/>
        </p:nvSpPr>
        <p:spPr>
          <a:xfrm>
            <a:off x="4343400" y="6477000"/>
            <a:ext cx="44666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</a:t>
            </a:r>
            <a:r>
              <a:rPr lang="en-US" sz="1600" dirty="0" smtClean="0"/>
              <a:t>answer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335960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381000"/>
            <a:ext cx="8126413" cy="609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7" name="Straight Arrow Connector 6">
            <a:extLst>
              <a:ext uri="{FF2B5EF4-FFF2-40B4-BE49-F238E27FC236}">
                <a16:creationId xmlns="" xmlns:a16="http://schemas.microsoft.com/office/drawing/2014/main" id="{F239F774-F01A-4215-B8B2-4D1DF8FFED9E}"/>
              </a:ext>
            </a:extLst>
          </p:cNvPr>
          <p:cNvCxnSpPr>
            <a:cxnSpLocks/>
          </p:cNvCxnSpPr>
          <p:nvPr/>
        </p:nvCxnSpPr>
        <p:spPr>
          <a:xfrm flipH="1">
            <a:off x="5476875" y="5105400"/>
            <a:ext cx="1533525" cy="685800"/>
          </a:xfrm>
          <a:prstGeom prst="straightConnector1">
            <a:avLst/>
          </a:prstGeom>
          <a:ln w="38100">
            <a:solidFill>
              <a:srgbClr val="92D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1668A8C3-D488-4D4B-B05A-39A2223F2B9A}"/>
              </a:ext>
            </a:extLst>
          </p:cNvPr>
          <p:cNvSpPr txBox="1"/>
          <p:nvPr/>
        </p:nvSpPr>
        <p:spPr>
          <a:xfrm>
            <a:off x="6934200" y="4797623"/>
            <a:ext cx="838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92D050"/>
                </a:solidFill>
              </a:rPr>
              <a:t>spleen</a:t>
            </a:r>
          </a:p>
        </p:txBody>
      </p:sp>
    </p:spTree>
    <p:extLst>
      <p:ext uri="{BB962C8B-B14F-4D97-AF65-F5344CB8AC3E}">
        <p14:creationId xmlns:p14="http://schemas.microsoft.com/office/powerpoint/2010/main" val="3847965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04800"/>
            <a:ext cx="8126413" cy="609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5" name="Straight Arrow Connector 4">
            <a:extLst>
              <a:ext uri="{FF2B5EF4-FFF2-40B4-BE49-F238E27FC236}">
                <a16:creationId xmlns="" xmlns:a16="http://schemas.microsoft.com/office/drawing/2014/main" id="{244C1BEC-A9D7-43D9-A1E8-E569A92A7F31}"/>
              </a:ext>
            </a:extLst>
          </p:cNvPr>
          <p:cNvCxnSpPr>
            <a:cxnSpLocks/>
          </p:cNvCxnSpPr>
          <p:nvPr/>
        </p:nvCxnSpPr>
        <p:spPr>
          <a:xfrm flipH="1">
            <a:off x="4800600" y="2362200"/>
            <a:ext cx="152400" cy="911631"/>
          </a:xfrm>
          <a:prstGeom prst="straightConnector1">
            <a:avLst/>
          </a:prstGeom>
          <a:ln w="57150">
            <a:solidFill>
              <a:srgbClr val="92D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1">
            <a:extLst>
              <a:ext uri="{FF2B5EF4-FFF2-40B4-BE49-F238E27FC236}">
                <a16:creationId xmlns:a16="http://schemas.microsoft.com/office/drawing/2014/main" xmlns="" id="{11D6021F-D9BE-4395-BF78-3F5CB57707D8}"/>
              </a:ext>
            </a:extLst>
          </p:cNvPr>
          <p:cNvSpPr txBox="1"/>
          <p:nvPr/>
        </p:nvSpPr>
        <p:spPr>
          <a:xfrm>
            <a:off x="4773706" y="6519446"/>
            <a:ext cx="40856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</a:t>
            </a:r>
            <a:r>
              <a:rPr lang="en-US" sz="1600" dirty="0" smtClean="0"/>
              <a:t>answer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19457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04800"/>
            <a:ext cx="8126413" cy="609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5" name="Straight Arrow Connector 4">
            <a:extLst>
              <a:ext uri="{FF2B5EF4-FFF2-40B4-BE49-F238E27FC236}">
                <a16:creationId xmlns="" xmlns:a16="http://schemas.microsoft.com/office/drawing/2014/main" id="{244C1BEC-A9D7-43D9-A1E8-E569A92A7F31}"/>
              </a:ext>
            </a:extLst>
          </p:cNvPr>
          <p:cNvCxnSpPr>
            <a:cxnSpLocks/>
          </p:cNvCxnSpPr>
          <p:nvPr/>
        </p:nvCxnSpPr>
        <p:spPr>
          <a:xfrm flipH="1">
            <a:off x="4800600" y="2362200"/>
            <a:ext cx="152400" cy="911631"/>
          </a:xfrm>
          <a:prstGeom prst="straightConnector1">
            <a:avLst/>
          </a:prstGeom>
          <a:ln w="57150">
            <a:solidFill>
              <a:srgbClr val="92D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D5FD6C0B-29C1-46C6-B8DA-72D4A7207C7D}"/>
              </a:ext>
            </a:extLst>
          </p:cNvPr>
          <p:cNvSpPr txBox="1"/>
          <p:nvPr/>
        </p:nvSpPr>
        <p:spPr>
          <a:xfrm>
            <a:off x="4408516" y="2046711"/>
            <a:ext cx="1905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92D050"/>
                </a:solidFill>
              </a:rPr>
              <a:t>Hepatic duct</a:t>
            </a:r>
          </a:p>
        </p:txBody>
      </p:sp>
    </p:spTree>
    <p:extLst>
      <p:ext uri="{BB962C8B-B14F-4D97-AF65-F5344CB8AC3E}">
        <p14:creationId xmlns:p14="http://schemas.microsoft.com/office/powerpoint/2010/main" val="3492874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" y="381000"/>
            <a:ext cx="8126413" cy="609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7" name="Straight Arrow Connector 6">
            <a:extLst>
              <a:ext uri="{FF2B5EF4-FFF2-40B4-BE49-F238E27FC236}">
                <a16:creationId xmlns="" xmlns:a16="http://schemas.microsoft.com/office/drawing/2014/main" id="{623F40DC-D820-4C6C-88BF-296BFAD1C970}"/>
              </a:ext>
            </a:extLst>
          </p:cNvPr>
          <p:cNvCxnSpPr>
            <a:cxnSpLocks/>
          </p:cNvCxnSpPr>
          <p:nvPr/>
        </p:nvCxnSpPr>
        <p:spPr>
          <a:xfrm>
            <a:off x="457200" y="4343400"/>
            <a:ext cx="1524000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1">
            <a:extLst>
              <a:ext uri="{FF2B5EF4-FFF2-40B4-BE49-F238E27FC236}">
                <a16:creationId xmlns:a16="http://schemas.microsoft.com/office/drawing/2014/main" xmlns="" id="{11D6021F-D9BE-4395-BF78-3F5CB57707D8}"/>
              </a:ext>
            </a:extLst>
          </p:cNvPr>
          <p:cNvSpPr txBox="1"/>
          <p:nvPr/>
        </p:nvSpPr>
        <p:spPr>
          <a:xfrm>
            <a:off x="4724400" y="6463553"/>
            <a:ext cx="43142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</a:t>
            </a:r>
            <a:r>
              <a:rPr lang="en-US" sz="1600" dirty="0" smtClean="0"/>
              <a:t>answer</a:t>
            </a:r>
            <a:endParaRPr lang="en-US" sz="1600" dirty="0"/>
          </a:p>
        </p:txBody>
      </p:sp>
      <p:cxnSp>
        <p:nvCxnSpPr>
          <p:cNvPr id="6" name="Straight Arrow Connector 5">
            <a:extLst>
              <a:ext uri="{FF2B5EF4-FFF2-40B4-BE49-F238E27FC236}">
                <a16:creationId xmlns="" xmlns:a16="http://schemas.microsoft.com/office/drawing/2014/main" id="{623F40DC-D820-4C6C-88BF-296BFAD1C970}"/>
              </a:ext>
            </a:extLst>
          </p:cNvPr>
          <p:cNvCxnSpPr>
            <a:cxnSpLocks/>
          </p:cNvCxnSpPr>
          <p:nvPr/>
        </p:nvCxnSpPr>
        <p:spPr>
          <a:xfrm>
            <a:off x="457200" y="4343400"/>
            <a:ext cx="1828800" cy="30480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88473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" y="381000"/>
            <a:ext cx="8126413" cy="609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7" name="Straight Arrow Connector 6">
            <a:extLst>
              <a:ext uri="{FF2B5EF4-FFF2-40B4-BE49-F238E27FC236}">
                <a16:creationId xmlns="" xmlns:a16="http://schemas.microsoft.com/office/drawing/2014/main" id="{623F40DC-D820-4C6C-88BF-296BFAD1C970}"/>
              </a:ext>
            </a:extLst>
          </p:cNvPr>
          <p:cNvCxnSpPr>
            <a:cxnSpLocks/>
          </p:cNvCxnSpPr>
          <p:nvPr/>
        </p:nvCxnSpPr>
        <p:spPr>
          <a:xfrm flipV="1">
            <a:off x="762000" y="4343400"/>
            <a:ext cx="1219200" cy="15240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BB1E25FF-055E-4EC1-8A28-7C73A23EEC21}"/>
              </a:ext>
            </a:extLst>
          </p:cNvPr>
          <p:cNvSpPr txBox="1"/>
          <p:nvPr/>
        </p:nvSpPr>
        <p:spPr>
          <a:xfrm>
            <a:off x="23906" y="4157990"/>
            <a:ext cx="106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Mesentery proper</a:t>
            </a: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="" xmlns:a16="http://schemas.microsoft.com/office/drawing/2014/main" id="{623F40DC-D820-4C6C-88BF-296BFAD1C970}"/>
              </a:ext>
            </a:extLst>
          </p:cNvPr>
          <p:cNvCxnSpPr>
            <a:cxnSpLocks/>
          </p:cNvCxnSpPr>
          <p:nvPr/>
        </p:nvCxnSpPr>
        <p:spPr>
          <a:xfrm>
            <a:off x="762000" y="4495800"/>
            <a:ext cx="1524000" cy="15240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60895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" y="381000"/>
            <a:ext cx="8126413" cy="609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3" name="Straight Arrow Connector 2">
            <a:extLst>
              <a:ext uri="{FF2B5EF4-FFF2-40B4-BE49-F238E27FC236}">
                <a16:creationId xmlns="" xmlns:a16="http://schemas.microsoft.com/office/drawing/2014/main" id="{BFFE7FB5-8E81-4F46-B717-B357C8979C1B}"/>
              </a:ext>
            </a:extLst>
          </p:cNvPr>
          <p:cNvCxnSpPr>
            <a:cxnSpLocks/>
          </p:cNvCxnSpPr>
          <p:nvPr/>
        </p:nvCxnSpPr>
        <p:spPr>
          <a:xfrm flipH="1" flipV="1">
            <a:off x="5334001" y="2362200"/>
            <a:ext cx="2362200" cy="30480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1">
            <a:extLst>
              <a:ext uri="{FF2B5EF4-FFF2-40B4-BE49-F238E27FC236}">
                <a16:creationId xmlns:a16="http://schemas.microsoft.com/office/drawing/2014/main" xmlns="" id="{11D6021F-D9BE-4395-BF78-3F5CB57707D8}"/>
              </a:ext>
            </a:extLst>
          </p:cNvPr>
          <p:cNvSpPr txBox="1"/>
          <p:nvPr/>
        </p:nvSpPr>
        <p:spPr>
          <a:xfrm>
            <a:off x="4648200" y="6519446"/>
            <a:ext cx="447338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</a:t>
            </a:r>
            <a:r>
              <a:rPr lang="en-US" sz="1600" dirty="0" smtClean="0"/>
              <a:t>answer</a:t>
            </a:r>
            <a:endParaRPr lang="en-US" sz="1600" dirty="0"/>
          </a:p>
        </p:txBody>
      </p:sp>
      <p:cxnSp>
        <p:nvCxnSpPr>
          <p:cNvPr id="6" name="Straight Arrow Connector 5">
            <a:extLst>
              <a:ext uri="{FF2B5EF4-FFF2-40B4-BE49-F238E27FC236}">
                <a16:creationId xmlns="" xmlns:a16="http://schemas.microsoft.com/office/drawing/2014/main" id="{BFFE7FB5-8E81-4F46-B717-B357C8979C1B}"/>
              </a:ext>
            </a:extLst>
          </p:cNvPr>
          <p:cNvCxnSpPr>
            <a:cxnSpLocks/>
          </p:cNvCxnSpPr>
          <p:nvPr/>
        </p:nvCxnSpPr>
        <p:spPr>
          <a:xfrm flipH="1">
            <a:off x="5943600" y="2667000"/>
            <a:ext cx="1752601" cy="30480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05657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139825"/>
            <a:ext cx="6473825" cy="48642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5" name="Straight Arrow Connector 14"/>
          <p:cNvCxnSpPr/>
          <p:nvPr/>
        </p:nvCxnSpPr>
        <p:spPr>
          <a:xfrm>
            <a:off x="2286000" y="4495800"/>
            <a:ext cx="993390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1">
            <a:extLst>
              <a:ext uri="{FF2B5EF4-FFF2-40B4-BE49-F238E27FC236}">
                <a16:creationId xmlns:a16="http://schemas.microsoft.com/office/drawing/2014/main" xmlns="" id="{11D6021F-D9BE-4395-BF78-3F5CB57707D8}"/>
              </a:ext>
            </a:extLst>
          </p:cNvPr>
          <p:cNvSpPr txBox="1"/>
          <p:nvPr/>
        </p:nvSpPr>
        <p:spPr>
          <a:xfrm>
            <a:off x="6705600" y="6055659"/>
            <a:ext cx="21044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</a:t>
            </a:r>
            <a:r>
              <a:rPr lang="en-US" sz="1600" dirty="0" smtClean="0"/>
              <a:t>answer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361841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" y="381000"/>
            <a:ext cx="8126413" cy="609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3" name="Straight Arrow Connector 2">
            <a:extLst>
              <a:ext uri="{FF2B5EF4-FFF2-40B4-BE49-F238E27FC236}">
                <a16:creationId xmlns="" xmlns:a16="http://schemas.microsoft.com/office/drawing/2014/main" id="{BFFE7FB5-8E81-4F46-B717-B357C8979C1B}"/>
              </a:ext>
            </a:extLst>
          </p:cNvPr>
          <p:cNvCxnSpPr>
            <a:cxnSpLocks/>
          </p:cNvCxnSpPr>
          <p:nvPr/>
        </p:nvCxnSpPr>
        <p:spPr>
          <a:xfrm flipH="1">
            <a:off x="6019800" y="2615738"/>
            <a:ext cx="1339736" cy="432262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5E0F42C0-027E-495A-A99D-64C0D2AE48C5}"/>
              </a:ext>
            </a:extLst>
          </p:cNvPr>
          <p:cNvSpPr txBox="1"/>
          <p:nvPr/>
        </p:nvSpPr>
        <p:spPr>
          <a:xfrm>
            <a:off x="7337368" y="2449380"/>
            <a:ext cx="990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Pancreas</a:t>
            </a: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="" xmlns:a16="http://schemas.microsoft.com/office/drawing/2014/main" id="{BFFE7FB5-8E81-4F46-B717-B357C8979C1B}"/>
              </a:ext>
            </a:extLst>
          </p:cNvPr>
          <p:cNvCxnSpPr>
            <a:cxnSpLocks/>
            <a:stCxn id="2" idx="1"/>
          </p:cNvCxnSpPr>
          <p:nvPr/>
        </p:nvCxnSpPr>
        <p:spPr>
          <a:xfrm flipH="1" flipV="1">
            <a:off x="5410200" y="2444634"/>
            <a:ext cx="1927168" cy="158635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97533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250" y="0"/>
            <a:ext cx="51435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22" name="Straight Arrow Connector 21">
            <a:extLst>
              <a:ext uri="{FF2B5EF4-FFF2-40B4-BE49-F238E27FC236}">
                <a16:creationId xmlns="" xmlns:a16="http://schemas.microsoft.com/office/drawing/2014/main" id="{3949D4BE-3454-428E-9B40-42520BC1E60A}"/>
              </a:ext>
            </a:extLst>
          </p:cNvPr>
          <p:cNvCxnSpPr/>
          <p:nvPr/>
        </p:nvCxnSpPr>
        <p:spPr>
          <a:xfrm flipH="1">
            <a:off x="5486400" y="4419600"/>
            <a:ext cx="1066800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1">
            <a:extLst>
              <a:ext uri="{FF2B5EF4-FFF2-40B4-BE49-F238E27FC236}">
                <a16:creationId xmlns:a16="http://schemas.microsoft.com/office/drawing/2014/main" xmlns="" id="{11D6021F-D9BE-4395-BF78-3F5CB57707D8}"/>
              </a:ext>
            </a:extLst>
          </p:cNvPr>
          <p:cNvSpPr txBox="1"/>
          <p:nvPr/>
        </p:nvSpPr>
        <p:spPr>
          <a:xfrm>
            <a:off x="7391400" y="5512568"/>
            <a:ext cx="157105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</a:t>
            </a:r>
            <a:r>
              <a:rPr lang="en-US" sz="1600" dirty="0" smtClean="0"/>
              <a:t>answer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835927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250" y="0"/>
            <a:ext cx="51435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22" name="Straight Arrow Connector 21">
            <a:extLst>
              <a:ext uri="{FF2B5EF4-FFF2-40B4-BE49-F238E27FC236}">
                <a16:creationId xmlns="" xmlns:a16="http://schemas.microsoft.com/office/drawing/2014/main" id="{3949D4BE-3454-428E-9B40-42520BC1E60A}"/>
              </a:ext>
            </a:extLst>
          </p:cNvPr>
          <p:cNvCxnSpPr/>
          <p:nvPr/>
        </p:nvCxnSpPr>
        <p:spPr>
          <a:xfrm flipH="1">
            <a:off x="5562600" y="4473387"/>
            <a:ext cx="1066800" cy="1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5B3E7B1E-2135-47F4-9ECC-FBDA906849EC}"/>
              </a:ext>
            </a:extLst>
          </p:cNvPr>
          <p:cNvSpPr txBox="1"/>
          <p:nvPr/>
        </p:nvSpPr>
        <p:spPr>
          <a:xfrm>
            <a:off x="6553200" y="4340423"/>
            <a:ext cx="1066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Ureter</a:t>
            </a:r>
          </a:p>
        </p:txBody>
      </p:sp>
    </p:spTree>
    <p:extLst>
      <p:ext uri="{BB962C8B-B14F-4D97-AF65-F5344CB8AC3E}">
        <p14:creationId xmlns:p14="http://schemas.microsoft.com/office/powerpoint/2010/main" val="1963975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250" y="0"/>
            <a:ext cx="51435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7" name="Straight Arrow Connector 16">
            <a:extLst>
              <a:ext uri="{FF2B5EF4-FFF2-40B4-BE49-F238E27FC236}">
                <a16:creationId xmlns="" xmlns:a16="http://schemas.microsoft.com/office/drawing/2014/main" id="{3D23394C-3A45-454F-B395-309A3857FBD3}"/>
              </a:ext>
            </a:extLst>
          </p:cNvPr>
          <p:cNvCxnSpPr>
            <a:cxnSpLocks/>
          </p:cNvCxnSpPr>
          <p:nvPr/>
        </p:nvCxnSpPr>
        <p:spPr>
          <a:xfrm flipV="1">
            <a:off x="3284220" y="6057899"/>
            <a:ext cx="1211580" cy="114301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1">
            <a:extLst>
              <a:ext uri="{FF2B5EF4-FFF2-40B4-BE49-F238E27FC236}">
                <a16:creationId xmlns:a16="http://schemas.microsoft.com/office/drawing/2014/main" xmlns="" id="{11D6021F-D9BE-4395-BF78-3F5CB57707D8}"/>
              </a:ext>
            </a:extLst>
          </p:cNvPr>
          <p:cNvSpPr txBox="1"/>
          <p:nvPr/>
        </p:nvSpPr>
        <p:spPr>
          <a:xfrm>
            <a:off x="7391400" y="5640160"/>
            <a:ext cx="166630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</a:t>
            </a:r>
            <a:r>
              <a:rPr lang="en-US" sz="1600" dirty="0" smtClean="0"/>
              <a:t>answer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794064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250" y="0"/>
            <a:ext cx="51435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7" name="Straight Arrow Connector 16">
            <a:extLst>
              <a:ext uri="{FF2B5EF4-FFF2-40B4-BE49-F238E27FC236}">
                <a16:creationId xmlns="" xmlns:a16="http://schemas.microsoft.com/office/drawing/2014/main" id="{3D23394C-3A45-454F-B395-309A3857FBD3}"/>
              </a:ext>
            </a:extLst>
          </p:cNvPr>
          <p:cNvCxnSpPr>
            <a:cxnSpLocks/>
          </p:cNvCxnSpPr>
          <p:nvPr/>
        </p:nvCxnSpPr>
        <p:spPr>
          <a:xfrm flipV="1">
            <a:off x="3284220" y="6057899"/>
            <a:ext cx="1211580" cy="114301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F246D207-70F7-4DEC-9524-BD91B529D5F8}"/>
              </a:ext>
            </a:extLst>
          </p:cNvPr>
          <p:cNvSpPr txBox="1"/>
          <p:nvPr/>
        </p:nvSpPr>
        <p:spPr>
          <a:xfrm>
            <a:off x="1988820" y="6040038"/>
            <a:ext cx="17054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Umbilical artery</a:t>
            </a:r>
          </a:p>
        </p:txBody>
      </p:sp>
    </p:spTree>
    <p:extLst>
      <p:ext uri="{BB962C8B-B14F-4D97-AF65-F5344CB8AC3E}">
        <p14:creationId xmlns:p14="http://schemas.microsoft.com/office/powerpoint/2010/main" val="4063700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50800"/>
            <a:ext cx="5048250" cy="673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8" name="Straight Arrow Connector 17">
            <a:extLst>
              <a:ext uri="{FF2B5EF4-FFF2-40B4-BE49-F238E27FC236}">
                <a16:creationId xmlns="" xmlns:a16="http://schemas.microsoft.com/office/drawing/2014/main" id="{0FCD6410-FE2E-49F8-BB1D-E17C45937B7D}"/>
              </a:ext>
            </a:extLst>
          </p:cNvPr>
          <p:cNvCxnSpPr>
            <a:cxnSpLocks/>
          </p:cNvCxnSpPr>
          <p:nvPr/>
        </p:nvCxnSpPr>
        <p:spPr>
          <a:xfrm flipH="1">
            <a:off x="4679459" y="2057400"/>
            <a:ext cx="2657041" cy="430184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1">
            <a:extLst>
              <a:ext uri="{FF2B5EF4-FFF2-40B4-BE49-F238E27FC236}">
                <a16:creationId xmlns:a16="http://schemas.microsoft.com/office/drawing/2014/main" xmlns="" id="{11D6021F-D9BE-4395-BF78-3F5CB57707D8}"/>
              </a:ext>
            </a:extLst>
          </p:cNvPr>
          <p:cNvSpPr txBox="1"/>
          <p:nvPr/>
        </p:nvSpPr>
        <p:spPr>
          <a:xfrm>
            <a:off x="7336500" y="5791200"/>
            <a:ext cx="178060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</a:t>
            </a:r>
            <a:r>
              <a:rPr lang="en-US" sz="1600" dirty="0" smtClean="0"/>
              <a:t>answer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976360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50800"/>
            <a:ext cx="5048250" cy="673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8" name="Straight Arrow Connector 17">
            <a:extLst>
              <a:ext uri="{FF2B5EF4-FFF2-40B4-BE49-F238E27FC236}">
                <a16:creationId xmlns="" xmlns:a16="http://schemas.microsoft.com/office/drawing/2014/main" id="{0FCD6410-FE2E-49F8-BB1D-E17C45937B7D}"/>
              </a:ext>
            </a:extLst>
          </p:cNvPr>
          <p:cNvCxnSpPr>
            <a:cxnSpLocks/>
          </p:cNvCxnSpPr>
          <p:nvPr/>
        </p:nvCxnSpPr>
        <p:spPr>
          <a:xfrm flipH="1">
            <a:off x="4679459" y="1981200"/>
            <a:ext cx="2483341" cy="506384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388127D1-706E-411A-863B-CCCFD6D75A14}"/>
              </a:ext>
            </a:extLst>
          </p:cNvPr>
          <p:cNvSpPr txBox="1"/>
          <p:nvPr/>
        </p:nvSpPr>
        <p:spPr>
          <a:xfrm>
            <a:off x="7162800" y="1827311"/>
            <a:ext cx="1600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Urinary bladder</a:t>
            </a:r>
          </a:p>
        </p:txBody>
      </p:sp>
    </p:spTree>
    <p:extLst>
      <p:ext uri="{BB962C8B-B14F-4D97-AF65-F5344CB8AC3E}">
        <p14:creationId xmlns:p14="http://schemas.microsoft.com/office/powerpoint/2010/main" val="3861568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50800"/>
            <a:ext cx="5048250" cy="673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7" name="Straight Arrow Connector 6">
            <a:extLst>
              <a:ext uri="{FF2B5EF4-FFF2-40B4-BE49-F238E27FC236}">
                <a16:creationId xmlns="" xmlns:a16="http://schemas.microsoft.com/office/drawing/2014/main" id="{37BAAC8E-67A0-46B6-8033-0D581DE4A0CF}"/>
              </a:ext>
            </a:extLst>
          </p:cNvPr>
          <p:cNvCxnSpPr>
            <a:cxnSpLocks/>
          </p:cNvCxnSpPr>
          <p:nvPr/>
        </p:nvCxnSpPr>
        <p:spPr>
          <a:xfrm flipH="1">
            <a:off x="6096000" y="4267200"/>
            <a:ext cx="1752600" cy="114300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1">
            <a:extLst>
              <a:ext uri="{FF2B5EF4-FFF2-40B4-BE49-F238E27FC236}">
                <a16:creationId xmlns:a16="http://schemas.microsoft.com/office/drawing/2014/main" xmlns="" id="{11D6021F-D9BE-4395-BF78-3F5CB57707D8}"/>
              </a:ext>
            </a:extLst>
          </p:cNvPr>
          <p:cNvSpPr txBox="1"/>
          <p:nvPr/>
        </p:nvSpPr>
        <p:spPr>
          <a:xfrm>
            <a:off x="6972300" y="6055659"/>
            <a:ext cx="21044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</a:t>
            </a:r>
            <a:r>
              <a:rPr lang="en-US" sz="1600" dirty="0" smtClean="0"/>
              <a:t>answer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633963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50800"/>
            <a:ext cx="5048250" cy="673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7" name="Straight Arrow Connector 6">
            <a:extLst>
              <a:ext uri="{FF2B5EF4-FFF2-40B4-BE49-F238E27FC236}">
                <a16:creationId xmlns="" xmlns:a16="http://schemas.microsoft.com/office/drawing/2014/main" id="{37BAAC8E-67A0-46B6-8033-0D581DE4A0CF}"/>
              </a:ext>
            </a:extLst>
          </p:cNvPr>
          <p:cNvCxnSpPr>
            <a:cxnSpLocks/>
          </p:cNvCxnSpPr>
          <p:nvPr/>
        </p:nvCxnSpPr>
        <p:spPr>
          <a:xfrm flipH="1">
            <a:off x="6096000" y="4267200"/>
            <a:ext cx="1752600" cy="114300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="" xmlns:a16="http://schemas.microsoft.com/office/drawing/2014/main" id="{CAD923C5-F727-4E8B-BF9B-B74D8499EE33}"/>
              </a:ext>
            </a:extLst>
          </p:cNvPr>
          <p:cNvSpPr txBox="1"/>
          <p:nvPr/>
        </p:nvSpPr>
        <p:spPr>
          <a:xfrm>
            <a:off x="7772400" y="4038600"/>
            <a:ext cx="1219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Epididymis</a:t>
            </a:r>
          </a:p>
        </p:txBody>
      </p:sp>
    </p:spTree>
    <p:extLst>
      <p:ext uri="{BB962C8B-B14F-4D97-AF65-F5344CB8AC3E}">
        <p14:creationId xmlns:p14="http://schemas.microsoft.com/office/powerpoint/2010/main" val="2310106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-25400"/>
            <a:ext cx="5181600" cy="690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6" name="Straight Arrow Connector 5">
            <a:extLst>
              <a:ext uri="{FF2B5EF4-FFF2-40B4-BE49-F238E27FC236}">
                <a16:creationId xmlns="" xmlns:a16="http://schemas.microsoft.com/office/drawing/2014/main" id="{895E77A9-6A37-4C96-821A-CDA43E50708A}"/>
              </a:ext>
            </a:extLst>
          </p:cNvPr>
          <p:cNvCxnSpPr>
            <a:cxnSpLocks/>
          </p:cNvCxnSpPr>
          <p:nvPr/>
        </p:nvCxnSpPr>
        <p:spPr>
          <a:xfrm flipV="1">
            <a:off x="1752600" y="2644948"/>
            <a:ext cx="2257598" cy="250652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="" xmlns:a16="http://schemas.microsoft.com/office/drawing/2014/main" id="{EE0C4344-233C-4957-B5E3-A3952BA5DA3B}"/>
              </a:ext>
            </a:extLst>
          </p:cNvPr>
          <p:cNvCxnSpPr>
            <a:cxnSpLocks/>
          </p:cNvCxnSpPr>
          <p:nvPr/>
        </p:nvCxnSpPr>
        <p:spPr>
          <a:xfrm>
            <a:off x="1752600" y="2895600"/>
            <a:ext cx="3505200" cy="35560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1">
            <a:extLst>
              <a:ext uri="{FF2B5EF4-FFF2-40B4-BE49-F238E27FC236}">
                <a16:creationId xmlns:a16="http://schemas.microsoft.com/office/drawing/2014/main" xmlns="" id="{11D6021F-D9BE-4395-BF78-3F5CB57707D8}"/>
              </a:ext>
            </a:extLst>
          </p:cNvPr>
          <p:cNvSpPr txBox="1"/>
          <p:nvPr/>
        </p:nvSpPr>
        <p:spPr>
          <a:xfrm>
            <a:off x="7620000" y="5512568"/>
            <a:ext cx="134245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</a:t>
            </a:r>
            <a:r>
              <a:rPr lang="en-US" sz="1600" dirty="0" smtClean="0"/>
              <a:t>answer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658030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139825"/>
            <a:ext cx="6473825" cy="48642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5" name="Straight Arrow Connector 14"/>
          <p:cNvCxnSpPr/>
          <p:nvPr/>
        </p:nvCxnSpPr>
        <p:spPr>
          <a:xfrm>
            <a:off x="2286000" y="4495800"/>
            <a:ext cx="993390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1500169" y="4372689"/>
            <a:ext cx="86203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/>
              <a:t>facial  vein</a:t>
            </a:r>
          </a:p>
        </p:txBody>
      </p:sp>
    </p:spTree>
    <p:extLst>
      <p:ext uri="{BB962C8B-B14F-4D97-AF65-F5344CB8AC3E}">
        <p14:creationId xmlns:p14="http://schemas.microsoft.com/office/powerpoint/2010/main" val="4047102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-25400"/>
            <a:ext cx="5181600" cy="690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6" name="Straight Arrow Connector 5">
            <a:extLst>
              <a:ext uri="{FF2B5EF4-FFF2-40B4-BE49-F238E27FC236}">
                <a16:creationId xmlns="" xmlns:a16="http://schemas.microsoft.com/office/drawing/2014/main" id="{895E77A9-6A37-4C96-821A-CDA43E50708A}"/>
              </a:ext>
            </a:extLst>
          </p:cNvPr>
          <p:cNvCxnSpPr>
            <a:cxnSpLocks/>
          </p:cNvCxnSpPr>
          <p:nvPr/>
        </p:nvCxnSpPr>
        <p:spPr>
          <a:xfrm flipV="1">
            <a:off x="1752600" y="2644948"/>
            <a:ext cx="2257598" cy="250652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="" xmlns:a16="http://schemas.microsoft.com/office/drawing/2014/main" id="{EE0C4344-233C-4957-B5E3-A3952BA5DA3B}"/>
              </a:ext>
            </a:extLst>
          </p:cNvPr>
          <p:cNvCxnSpPr>
            <a:cxnSpLocks/>
          </p:cNvCxnSpPr>
          <p:nvPr/>
        </p:nvCxnSpPr>
        <p:spPr>
          <a:xfrm>
            <a:off x="1752600" y="2895600"/>
            <a:ext cx="3505200" cy="35560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C784255E-085C-4408-A1BB-84AE157B3D9F}"/>
              </a:ext>
            </a:extLst>
          </p:cNvPr>
          <p:cNvSpPr txBox="1"/>
          <p:nvPr/>
        </p:nvSpPr>
        <p:spPr>
          <a:xfrm>
            <a:off x="9698" y="2721133"/>
            <a:ext cx="1981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Vas (ductus) deferens</a:t>
            </a:r>
          </a:p>
        </p:txBody>
      </p:sp>
    </p:spTree>
    <p:extLst>
      <p:ext uri="{BB962C8B-B14F-4D97-AF65-F5344CB8AC3E}">
        <p14:creationId xmlns:p14="http://schemas.microsoft.com/office/powerpoint/2010/main" val="467571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-25400"/>
            <a:ext cx="5181600" cy="690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8" name="Straight Arrow Connector 7">
            <a:extLst>
              <a:ext uri="{FF2B5EF4-FFF2-40B4-BE49-F238E27FC236}">
                <a16:creationId xmlns="" xmlns:a16="http://schemas.microsoft.com/office/drawing/2014/main" id="{08AD2B27-8623-421A-8BDA-61D218DAA76F}"/>
              </a:ext>
            </a:extLst>
          </p:cNvPr>
          <p:cNvCxnSpPr>
            <a:cxnSpLocks/>
          </p:cNvCxnSpPr>
          <p:nvPr/>
        </p:nvCxnSpPr>
        <p:spPr>
          <a:xfrm flipH="1">
            <a:off x="6400800" y="5410200"/>
            <a:ext cx="1447800" cy="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="" xmlns:a16="http://schemas.microsoft.com/office/drawing/2014/main" id="{3FC05B08-C2C6-4848-A270-C6242063D8DE}"/>
              </a:ext>
            </a:extLst>
          </p:cNvPr>
          <p:cNvCxnSpPr>
            <a:cxnSpLocks/>
          </p:cNvCxnSpPr>
          <p:nvPr/>
        </p:nvCxnSpPr>
        <p:spPr>
          <a:xfrm flipH="1">
            <a:off x="6553200" y="5410200"/>
            <a:ext cx="1295400" cy="60960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1">
            <a:extLst>
              <a:ext uri="{FF2B5EF4-FFF2-40B4-BE49-F238E27FC236}">
                <a16:creationId xmlns:a16="http://schemas.microsoft.com/office/drawing/2014/main" xmlns="" id="{11D6021F-D9BE-4395-BF78-3F5CB57707D8}"/>
              </a:ext>
            </a:extLst>
          </p:cNvPr>
          <p:cNvSpPr txBox="1"/>
          <p:nvPr/>
        </p:nvSpPr>
        <p:spPr>
          <a:xfrm>
            <a:off x="7543800" y="6055659"/>
            <a:ext cx="159571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</a:t>
            </a:r>
            <a:r>
              <a:rPr lang="en-US" sz="1600" dirty="0" smtClean="0"/>
              <a:t>answer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4128321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-25400"/>
            <a:ext cx="5181600" cy="690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8" name="Straight Arrow Connector 7">
            <a:extLst>
              <a:ext uri="{FF2B5EF4-FFF2-40B4-BE49-F238E27FC236}">
                <a16:creationId xmlns="" xmlns:a16="http://schemas.microsoft.com/office/drawing/2014/main" id="{08AD2B27-8623-421A-8BDA-61D218DAA76F}"/>
              </a:ext>
            </a:extLst>
          </p:cNvPr>
          <p:cNvCxnSpPr>
            <a:cxnSpLocks/>
          </p:cNvCxnSpPr>
          <p:nvPr/>
        </p:nvCxnSpPr>
        <p:spPr>
          <a:xfrm flipH="1">
            <a:off x="6400800" y="5410200"/>
            <a:ext cx="1447800" cy="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="" xmlns:a16="http://schemas.microsoft.com/office/drawing/2014/main" id="{3FC05B08-C2C6-4848-A270-C6242063D8DE}"/>
              </a:ext>
            </a:extLst>
          </p:cNvPr>
          <p:cNvCxnSpPr>
            <a:cxnSpLocks/>
          </p:cNvCxnSpPr>
          <p:nvPr/>
        </p:nvCxnSpPr>
        <p:spPr>
          <a:xfrm flipH="1">
            <a:off x="6553200" y="5410200"/>
            <a:ext cx="1295400" cy="60960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12D5C227-FD8A-4C28-B64A-90FCDDCCF89E}"/>
              </a:ext>
            </a:extLst>
          </p:cNvPr>
          <p:cNvSpPr txBox="1"/>
          <p:nvPr/>
        </p:nvSpPr>
        <p:spPr>
          <a:xfrm>
            <a:off x="7811540" y="5176058"/>
            <a:ext cx="1447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err="1"/>
              <a:t>Processus</a:t>
            </a:r>
            <a:r>
              <a:rPr lang="en-US" sz="1400" b="1" dirty="0"/>
              <a:t> </a:t>
            </a:r>
            <a:r>
              <a:rPr lang="en-US" sz="1400" b="1" dirty="0" err="1"/>
              <a:t>vaginallis</a:t>
            </a:r>
            <a:endParaRPr lang="en-US" sz="1400" b="1" dirty="0"/>
          </a:p>
        </p:txBody>
      </p:sp>
    </p:spTree>
    <p:extLst>
      <p:ext uri="{BB962C8B-B14F-4D97-AF65-F5344CB8AC3E}">
        <p14:creationId xmlns:p14="http://schemas.microsoft.com/office/powerpoint/2010/main" val="2372824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13927"/>
            <a:ext cx="5105400" cy="68190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8" name="Straight Arrow Connector 7"/>
          <p:cNvCxnSpPr/>
          <p:nvPr/>
        </p:nvCxnSpPr>
        <p:spPr>
          <a:xfrm flipH="1">
            <a:off x="3981450" y="3657600"/>
            <a:ext cx="1428750" cy="7620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1">
            <a:extLst>
              <a:ext uri="{FF2B5EF4-FFF2-40B4-BE49-F238E27FC236}">
                <a16:creationId xmlns:a16="http://schemas.microsoft.com/office/drawing/2014/main" xmlns="" id="{11D6021F-D9BE-4395-BF78-3F5CB57707D8}"/>
              </a:ext>
            </a:extLst>
          </p:cNvPr>
          <p:cNvSpPr txBox="1"/>
          <p:nvPr/>
        </p:nvSpPr>
        <p:spPr>
          <a:xfrm>
            <a:off x="6934200" y="6055659"/>
            <a:ext cx="21044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</a:t>
            </a:r>
            <a:r>
              <a:rPr lang="en-US" sz="1600" dirty="0" smtClean="0"/>
              <a:t>answer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482834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13927"/>
            <a:ext cx="5105400" cy="68190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8" name="Straight Arrow Connector 7"/>
          <p:cNvCxnSpPr/>
          <p:nvPr/>
        </p:nvCxnSpPr>
        <p:spPr>
          <a:xfrm flipH="1">
            <a:off x="3981450" y="3657600"/>
            <a:ext cx="1428750" cy="7620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5371214" y="3519100"/>
            <a:ext cx="125818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/>
              <a:t>ureter</a:t>
            </a:r>
          </a:p>
        </p:txBody>
      </p:sp>
    </p:spTree>
    <p:extLst>
      <p:ext uri="{BB962C8B-B14F-4D97-AF65-F5344CB8AC3E}">
        <p14:creationId xmlns:p14="http://schemas.microsoft.com/office/powerpoint/2010/main" val="470401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996" y="13927"/>
            <a:ext cx="5105400" cy="68190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7" name="Straight Arrow Connector 16"/>
          <p:cNvCxnSpPr/>
          <p:nvPr/>
        </p:nvCxnSpPr>
        <p:spPr>
          <a:xfrm flipH="1" flipV="1">
            <a:off x="3648740" y="4953000"/>
            <a:ext cx="1113760" cy="606056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1">
            <a:extLst>
              <a:ext uri="{FF2B5EF4-FFF2-40B4-BE49-F238E27FC236}">
                <a16:creationId xmlns:a16="http://schemas.microsoft.com/office/drawing/2014/main" xmlns="" id="{11D6021F-D9BE-4395-BF78-3F5CB57707D8}"/>
              </a:ext>
            </a:extLst>
          </p:cNvPr>
          <p:cNvSpPr txBox="1"/>
          <p:nvPr/>
        </p:nvSpPr>
        <p:spPr>
          <a:xfrm>
            <a:off x="7026097" y="5763271"/>
            <a:ext cx="21044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</a:t>
            </a:r>
            <a:r>
              <a:rPr lang="en-US" sz="1600" dirty="0" smtClean="0"/>
              <a:t>answer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76633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996" y="13927"/>
            <a:ext cx="5105400" cy="68190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7" name="Straight Arrow Connector 16"/>
          <p:cNvCxnSpPr/>
          <p:nvPr/>
        </p:nvCxnSpPr>
        <p:spPr>
          <a:xfrm flipH="1" flipV="1">
            <a:off x="3648740" y="4953000"/>
            <a:ext cx="1113760" cy="606056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4694939" y="5438001"/>
            <a:ext cx="124866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/>
              <a:t>uterine horn</a:t>
            </a:r>
          </a:p>
        </p:txBody>
      </p:sp>
    </p:spTree>
    <p:extLst>
      <p:ext uri="{BB962C8B-B14F-4D97-AF65-F5344CB8AC3E}">
        <p14:creationId xmlns:p14="http://schemas.microsoft.com/office/powerpoint/2010/main" val="1550130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8797" y="-6904"/>
            <a:ext cx="5144133" cy="6859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20" name="Straight Arrow Connector 19"/>
          <p:cNvCxnSpPr/>
          <p:nvPr/>
        </p:nvCxnSpPr>
        <p:spPr>
          <a:xfrm flipV="1">
            <a:off x="3162300" y="1219200"/>
            <a:ext cx="405682" cy="38100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 flipV="1">
            <a:off x="3162300" y="1143000"/>
            <a:ext cx="1028700" cy="45720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1">
            <a:extLst>
              <a:ext uri="{FF2B5EF4-FFF2-40B4-BE49-F238E27FC236}">
                <a16:creationId xmlns:a16="http://schemas.microsoft.com/office/drawing/2014/main" xmlns="" id="{11D6021F-D9BE-4395-BF78-3F5CB57707D8}"/>
              </a:ext>
            </a:extLst>
          </p:cNvPr>
          <p:cNvSpPr txBox="1"/>
          <p:nvPr/>
        </p:nvSpPr>
        <p:spPr>
          <a:xfrm>
            <a:off x="7239000" y="5517050"/>
            <a:ext cx="157105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</a:t>
            </a:r>
            <a:r>
              <a:rPr lang="en-US" sz="1600" dirty="0" smtClean="0"/>
              <a:t>answer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499136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8797" y="-6904"/>
            <a:ext cx="5144133" cy="6859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20" name="Straight Arrow Connector 19"/>
          <p:cNvCxnSpPr/>
          <p:nvPr/>
        </p:nvCxnSpPr>
        <p:spPr>
          <a:xfrm flipV="1">
            <a:off x="3162300" y="1219200"/>
            <a:ext cx="405682" cy="38100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 flipV="1">
            <a:off x="3162300" y="1143000"/>
            <a:ext cx="1028700" cy="45720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1905000" y="1457880"/>
            <a:ext cx="151058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/>
              <a:t>umbilical arteries</a:t>
            </a:r>
          </a:p>
        </p:txBody>
      </p:sp>
    </p:spTree>
    <p:extLst>
      <p:ext uri="{BB962C8B-B14F-4D97-AF65-F5344CB8AC3E}">
        <p14:creationId xmlns:p14="http://schemas.microsoft.com/office/powerpoint/2010/main" val="1554812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8797" y="-6904"/>
            <a:ext cx="5144133" cy="6859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3" name="Straight Arrow Connector 12"/>
          <p:cNvCxnSpPr/>
          <p:nvPr/>
        </p:nvCxnSpPr>
        <p:spPr>
          <a:xfrm flipH="1" flipV="1">
            <a:off x="4114800" y="3962400"/>
            <a:ext cx="1066800" cy="7620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">
            <a:extLst>
              <a:ext uri="{FF2B5EF4-FFF2-40B4-BE49-F238E27FC236}">
                <a16:creationId xmlns:a16="http://schemas.microsoft.com/office/drawing/2014/main" xmlns="" id="{11D6021F-D9BE-4395-BF78-3F5CB57707D8}"/>
              </a:ext>
            </a:extLst>
          </p:cNvPr>
          <p:cNvSpPr txBox="1"/>
          <p:nvPr/>
        </p:nvSpPr>
        <p:spPr>
          <a:xfrm>
            <a:off x="7543800" y="5530497"/>
            <a:ext cx="141865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</a:t>
            </a:r>
            <a:r>
              <a:rPr lang="en-US" sz="1600" dirty="0" smtClean="0"/>
              <a:t>answer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365840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250" y="0"/>
            <a:ext cx="4857750" cy="6477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9" name="Straight Arrow Connector 8"/>
          <p:cNvCxnSpPr/>
          <p:nvPr/>
        </p:nvCxnSpPr>
        <p:spPr>
          <a:xfrm>
            <a:off x="2851298" y="3810000"/>
            <a:ext cx="1066800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1">
            <a:extLst>
              <a:ext uri="{FF2B5EF4-FFF2-40B4-BE49-F238E27FC236}">
                <a16:creationId xmlns:a16="http://schemas.microsoft.com/office/drawing/2014/main" xmlns="" id="{11D6021F-D9BE-4395-BF78-3F5CB57707D8}"/>
              </a:ext>
            </a:extLst>
          </p:cNvPr>
          <p:cNvSpPr txBox="1"/>
          <p:nvPr/>
        </p:nvSpPr>
        <p:spPr>
          <a:xfrm>
            <a:off x="6858000" y="6024843"/>
            <a:ext cx="21044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</a:t>
            </a:r>
            <a:r>
              <a:rPr lang="en-US" sz="1600" dirty="0" smtClean="0"/>
              <a:t>answer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741210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8797" y="-6904"/>
            <a:ext cx="5144133" cy="6859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3" name="Straight Arrow Connector 12"/>
          <p:cNvCxnSpPr/>
          <p:nvPr/>
        </p:nvCxnSpPr>
        <p:spPr>
          <a:xfrm flipH="1" flipV="1">
            <a:off x="4038600" y="3962400"/>
            <a:ext cx="1066800" cy="7620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5075209" y="3914001"/>
            <a:ext cx="63979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/>
              <a:t>rectum</a:t>
            </a:r>
          </a:p>
        </p:txBody>
      </p:sp>
    </p:spTree>
    <p:extLst>
      <p:ext uri="{BB962C8B-B14F-4D97-AF65-F5344CB8AC3E}">
        <p14:creationId xmlns:p14="http://schemas.microsoft.com/office/powerpoint/2010/main" val="517922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250" y="0"/>
            <a:ext cx="4857750" cy="6477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9" name="Straight Arrow Connector 8"/>
          <p:cNvCxnSpPr/>
          <p:nvPr/>
        </p:nvCxnSpPr>
        <p:spPr>
          <a:xfrm>
            <a:off x="2851298" y="3810000"/>
            <a:ext cx="1066800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1536317" y="3659372"/>
            <a:ext cx="135928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/>
              <a:t>anterior vena cava</a:t>
            </a:r>
          </a:p>
        </p:txBody>
      </p:sp>
    </p:spTree>
    <p:extLst>
      <p:ext uri="{BB962C8B-B14F-4D97-AF65-F5344CB8AC3E}">
        <p14:creationId xmlns:p14="http://schemas.microsoft.com/office/powerpoint/2010/main" val="745017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250" y="0"/>
            <a:ext cx="4857750" cy="6477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5" name="Straight Arrow Connector 4"/>
          <p:cNvCxnSpPr/>
          <p:nvPr/>
        </p:nvCxnSpPr>
        <p:spPr>
          <a:xfrm flipH="1">
            <a:off x="4713768" y="1981200"/>
            <a:ext cx="772632" cy="349102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1">
            <a:extLst>
              <a:ext uri="{FF2B5EF4-FFF2-40B4-BE49-F238E27FC236}">
                <a16:creationId xmlns:a16="http://schemas.microsoft.com/office/drawing/2014/main" xmlns="" id="{11D6021F-D9BE-4395-BF78-3F5CB57707D8}"/>
              </a:ext>
            </a:extLst>
          </p:cNvPr>
          <p:cNvSpPr txBox="1"/>
          <p:nvPr/>
        </p:nvSpPr>
        <p:spPr>
          <a:xfrm>
            <a:off x="7021615" y="6055659"/>
            <a:ext cx="21044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</a:t>
            </a:r>
            <a:r>
              <a:rPr lang="en-US" sz="1600" dirty="0" smtClean="0"/>
              <a:t>answer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938715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250" y="0"/>
            <a:ext cx="4857750" cy="6477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5" name="Straight Arrow Connector 4"/>
          <p:cNvCxnSpPr/>
          <p:nvPr/>
        </p:nvCxnSpPr>
        <p:spPr>
          <a:xfrm flipH="1">
            <a:off x="4713768" y="1981200"/>
            <a:ext cx="772632" cy="349102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5410200" y="1750367"/>
            <a:ext cx="11654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rgbClr val="92D050"/>
                </a:solidFill>
              </a:rPr>
              <a:t>internal jugular vein</a:t>
            </a:r>
          </a:p>
        </p:txBody>
      </p:sp>
    </p:spTree>
    <p:extLst>
      <p:ext uri="{BB962C8B-B14F-4D97-AF65-F5344CB8AC3E}">
        <p14:creationId xmlns:p14="http://schemas.microsoft.com/office/powerpoint/2010/main" val="477984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320" y="609600"/>
            <a:ext cx="7313771" cy="548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1268744" y="2002497"/>
            <a:ext cx="13982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/>
              <a:t>)</a:t>
            </a:r>
          </a:p>
        </p:txBody>
      </p:sp>
      <p:cxnSp>
        <p:nvCxnSpPr>
          <p:cNvPr id="12" name="Straight Arrow Connector 11"/>
          <p:cNvCxnSpPr/>
          <p:nvPr/>
        </p:nvCxnSpPr>
        <p:spPr>
          <a:xfrm flipH="1">
            <a:off x="4343400" y="1066800"/>
            <a:ext cx="1981200" cy="30480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1">
            <a:extLst>
              <a:ext uri="{FF2B5EF4-FFF2-40B4-BE49-F238E27FC236}">
                <a16:creationId xmlns:a16="http://schemas.microsoft.com/office/drawing/2014/main" xmlns="" id="{11D6021F-D9BE-4395-BF78-3F5CB57707D8}"/>
              </a:ext>
            </a:extLst>
          </p:cNvPr>
          <p:cNvSpPr txBox="1"/>
          <p:nvPr/>
        </p:nvSpPr>
        <p:spPr>
          <a:xfrm>
            <a:off x="6705600" y="6055659"/>
            <a:ext cx="21044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</a:t>
            </a:r>
            <a:r>
              <a:rPr lang="en-US" sz="1600" dirty="0" smtClean="0"/>
              <a:t>answer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140042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398</Words>
  <Application>Microsoft Office PowerPoint</Application>
  <PresentationFormat>On-screen Show (4:3)</PresentationFormat>
  <Paragraphs>54</Paragraphs>
  <Slides>50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50</vt:i4>
      </vt:variant>
    </vt:vector>
  </HeadingPairs>
  <TitlesOfParts>
    <vt:vector size="51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Anne Geller</dc:creator>
  <cp:lastModifiedBy>Anne Geller</cp:lastModifiedBy>
  <cp:revision>4</cp:revision>
  <dcterms:created xsi:type="dcterms:W3CDTF">2006-08-16T00:00:00Z</dcterms:created>
  <dcterms:modified xsi:type="dcterms:W3CDTF">2018-11-28T02:09:02Z</dcterms:modified>
</cp:coreProperties>
</file>