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305" r:id="rId5"/>
    <p:sldId id="259" r:id="rId6"/>
    <p:sldId id="267" r:id="rId7"/>
    <p:sldId id="306" r:id="rId8"/>
    <p:sldId id="321" r:id="rId9"/>
    <p:sldId id="277" r:id="rId10"/>
    <p:sldId id="268" r:id="rId11"/>
    <p:sldId id="307" r:id="rId12"/>
    <p:sldId id="262" r:id="rId13"/>
    <p:sldId id="308" r:id="rId14"/>
    <p:sldId id="263" r:id="rId15"/>
    <p:sldId id="309" r:id="rId16"/>
    <p:sldId id="298" r:id="rId17"/>
    <p:sldId id="345" r:id="rId18"/>
    <p:sldId id="264" r:id="rId19"/>
    <p:sldId id="310" r:id="rId20"/>
    <p:sldId id="318" r:id="rId21"/>
    <p:sldId id="275" r:id="rId22"/>
    <p:sldId id="265" r:id="rId23"/>
    <p:sldId id="311" r:id="rId24"/>
    <p:sldId id="334" r:id="rId25"/>
    <p:sldId id="289" r:id="rId26"/>
    <p:sldId id="266" r:id="rId27"/>
    <p:sldId id="312" r:id="rId28"/>
    <p:sldId id="269" r:id="rId29"/>
    <p:sldId id="313" r:id="rId30"/>
    <p:sldId id="270" r:id="rId31"/>
    <p:sldId id="314" r:id="rId32"/>
    <p:sldId id="271" r:id="rId33"/>
    <p:sldId id="315" r:id="rId34"/>
    <p:sldId id="272" r:id="rId35"/>
    <p:sldId id="316" r:id="rId36"/>
    <p:sldId id="351" r:id="rId37"/>
    <p:sldId id="273" r:id="rId38"/>
    <p:sldId id="332" r:id="rId39"/>
    <p:sldId id="287" r:id="rId40"/>
    <p:sldId id="274" r:id="rId41"/>
    <p:sldId id="317" r:id="rId42"/>
    <p:sldId id="320" r:id="rId43"/>
    <p:sldId id="319" r:id="rId44"/>
    <p:sldId id="296" r:id="rId45"/>
    <p:sldId id="341" r:id="rId46"/>
    <p:sldId id="324" r:id="rId47"/>
    <p:sldId id="280" r:id="rId48"/>
    <p:sldId id="281" r:id="rId49"/>
    <p:sldId id="325" r:id="rId50"/>
    <p:sldId id="326" r:id="rId51"/>
    <p:sldId id="282" r:id="rId52"/>
    <p:sldId id="327" r:id="rId53"/>
    <p:sldId id="283" r:id="rId54"/>
    <p:sldId id="323" r:id="rId55"/>
    <p:sldId id="279" r:id="rId56"/>
    <p:sldId id="328" r:id="rId57"/>
    <p:sldId id="284" r:id="rId58"/>
    <p:sldId id="285" r:id="rId59"/>
    <p:sldId id="330" r:id="rId60"/>
    <p:sldId id="333" r:id="rId61"/>
    <p:sldId id="288" r:id="rId62"/>
    <p:sldId id="335" r:id="rId63"/>
    <p:sldId id="290" r:id="rId64"/>
    <p:sldId id="339" r:id="rId65"/>
    <p:sldId id="340" r:id="rId66"/>
    <p:sldId id="291" r:id="rId67"/>
    <p:sldId id="336" r:id="rId68"/>
    <p:sldId id="331" r:id="rId69"/>
    <p:sldId id="329" r:id="rId70"/>
    <p:sldId id="337" r:id="rId71"/>
    <p:sldId id="293" r:id="rId72"/>
    <p:sldId id="294" r:id="rId73"/>
    <p:sldId id="338" r:id="rId74"/>
    <p:sldId id="342" r:id="rId75"/>
    <p:sldId id="343" r:id="rId76"/>
    <p:sldId id="344" r:id="rId77"/>
    <p:sldId id="297" r:id="rId78"/>
    <p:sldId id="346" r:id="rId79"/>
    <p:sldId id="299" r:id="rId80"/>
    <p:sldId id="322" r:id="rId81"/>
    <p:sldId id="278" r:id="rId82"/>
    <p:sldId id="347" r:id="rId83"/>
    <p:sldId id="300" r:id="rId84"/>
    <p:sldId id="348" r:id="rId85"/>
    <p:sldId id="301" r:id="rId86"/>
    <p:sldId id="349" r:id="rId87"/>
    <p:sldId id="302" r:id="rId88"/>
    <p:sldId id="350" r:id="rId89"/>
    <p:sldId id="303" r:id="rId9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930" y="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08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19:55:39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9704 0 0,'0'0'424'0'0,"0"0"96"0"0,0 0-416 0 0,0 0-104 0 0,0 0 0 0 0,0 0 0 0 0,0 0-136 0 0,0 0-56 0 0,0 0 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 16128 0 0,'-5'2'383'0'0,"-5"3"-9"0"0,0 0 0 0 0,1-1 0 0 0,-2-1 0 0 0,0 0-374 0 0,7-2 876 0 0,0 0-1 0 0,0 1 0 0 0,0 0 0 0 0,0 0 0 0 0,-3 3-875 0 0,-4 1 679 0 0,11-5-442 0 0,0-1 15 0 0,-8 0-1162 0 0,8 0-116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0 27647 0 0,'0'0'2456'0'0,"-6"12"-1968"0"0,-1-4-392 0 0,1 0-96 0 0,6-8-608 0 0,-7 8-136 0 0,7-8-32 0 0,0 0-8 0 0,0 0 592 0 0,-3 7 128 0 0,3-7 64 0 0,0 0-80 0 0,0 0-808 0 0,0 0-160 0 0,0 0-32 0 0,0 0-8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5 23783 0 0,'0'0'520'0'0,"0"0"112"0"0,0 0 16 0 0,0 0 24 0 0,0 0-536 0 0,-4 8-136 0 0,4-8 0 0 0,0 0 0 0 0,0 0-552 0 0,0 0-144 0 0,0 0-24 0 0,-3-13-9127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0 24103 0 0,'-21'8'528'0'0,"15"1"112"0"0,-7-6 16 0 0,3 8 24 0 0,0-3-544 0 0,1 4-136 0 0,2-4 0 0 0,0 0 0 0 0,-2 0 0 0 0,9-8 0 0 0,0 0 0 0 0,0 0-7104 0 0,0 0-1463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1:18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6912 0 0,'0'0'608'0'0,"0"0"-480"0"0,0 0-128 0 0,0 0 0 0 0,0 0-112 0 0,0 0-48 0 0,0 0 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5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28 8232 0 0,'0'0'374'0'0,"0"0"0"0"0,-3-3 41 0 0,-1 0 1 0 0,0 1 0 0 0,1-1-1 0 0,-1 1 1 0 0,1 1-1 0 0,-1-1 1 0 0,-4-1-416 0 0,8 3 56 0 0,-6-4 2262 0 0,5 0-3927 0 0,1 4-45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6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18431 0 0,'0'0'408'0'0,"0"0"80"0"0,0 0 24 0 0,0 0 0 0 0,-4 11-416 0 0,4-11-96 0 0,0 0 0 0 0,0 0 0 0 0,0 0-168 0 0,0 0-56 0 0,0 0-16 0 0,0 0-5071 0 0,0 0-1025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7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15200 0 0,'0'0'1172'0'0,"0"0"-615"0"0,0 0 263 0 0,0 0 194 0 0,0 0 40 0 0,0 0-125 0 0,0 0-558 0 0,0 0-246 0 0,0 0-49 0 0,6 4-1072 0 0,-4-3 531 0 0,9 4-1578 0 0,-5-7 740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7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20 21799 0 0,'0'0'496'0'0,"0"0"67"0"0,0 0 30 0 0,0 0-62 0 0,0 0-354 0 0,0 0-367 0 0,0 0-692 0 0,-1-1-259 0 0,-4-5-513 0 0,0 1-3725 0 0,-1-2-1070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 16128 0 0,'-5'2'383'0'0,"-5"3"-9"0"0,0 0 0 0 0,1-1 0 0 0,-2-1 0 0 0,0 0-374 0 0,7-2 876 0 0,0 0-1 0 0,0 1 0 0 0,0 0 0 0 0,0 0 0 0 0,-3 3-875 0 0,-4 1 679 0 0,11-5-442 0 0,0-1 15 0 0,-8 0-1162 0 0,8 0-116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08:58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12 10624 0 0,'0'0'232'0'0,"0"0"56"0"0,0 0 0 0 0,0 0 8 0 0,-6-5-232 0 0,2 2-64 0 0,4 3 0 0 0,0 0 0 0 0,-6-3 0 0 0,6 3 0 0 0,0 0 0 0 0,0 0-4712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0 27647 0 0,'0'0'2456'0'0,"-6"12"-1968"0"0,-1-4-392 0 0,1 0-96 0 0,6-8-608 0 0,-7 8-136 0 0,7-8-32 0 0,0 0-8 0 0,0 0 592 0 0,-3 7 128 0 0,3-7 64 0 0,0 0-80 0 0,0 0-808 0 0,0 0-160 0 0,0 0-32 0 0,0 0-8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5 23783 0 0,'0'0'520'0'0,"0"0"112"0"0,0 0 16 0 0,0 0 24 0 0,0 0-536 0 0,-4 8-136 0 0,4-8 0 0 0,0 0 0 0 0,0 0-552 0 0,0 0-144 0 0,0 0-24 0 0,-3-13-9127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0 24103 0 0,'-21'8'528'0'0,"15"1"112"0"0,-7-6 16 0 0,3 8 24 0 0,0-3-544 0 0,1 4-136 0 0,2-4 0 0 0,0 0 0 0 0,-2 0 0 0 0,9-8 0 0 0,0 0 0 0 0,0 0-7104 0 0,0 0-1463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0:07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1376 0 0,'-8'0'538'0'0,"-4"0"5306"0"0,11 0-5925 0 0,1 0-27 0 0,0 0-124 0 0,0 0-57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9:25.4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5528 0 0,'1'2'249'0'0,"1"7"-12"0"0,-2-5-213 0 0,1-1-1 0 0,-1 0 1 0 0,1 0 0 0 0,0 0 0 0 0,1 0-1 0 0,-2 0 1 0 0,2 0 0 0 0,-1-1 0 0 0,2 4-24 0 0,-3-5 517 0 0,0-1 175 0 0,0 0 39 0 0,0 0-78 0 0,0 0-346 0 0,0 0-150 0 0,0 0-28 0 0,0 1-27 0 0,-3 2-109 0 0,2-2-134 0 0,1-1-62 0 0,0 0-18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0:07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1376 0 0,'-8'0'538'0'0,"-4"0"5306"0"0,11 0-5925 0 0,1 0-27 0 0,0 0-124 0 0,0 0-57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9:25.4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5528 0 0,'1'2'249'0'0,"1"7"-12"0"0,-2-5-213 0 0,1-1-1 0 0,-1 0 1 0 0,1 0 0 0 0,0 0 0 0 0,1 0-1 0 0,-2 0 1 0 0,2 0 0 0 0,-1-1 0 0 0,2 4-24 0 0,-3-5 517 0 0,0-1 175 0 0,0 0 39 0 0,0 0-78 0 0,0 0-346 0 0,0 0-150 0 0,0 0-28 0 0,0 1-27 0 0,-3 2-109 0 0,2-2-134 0 0,1-1-62 0 0,0 0-18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0:07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1376 0 0,'-8'0'538'0'0,"-4"0"5306"0"0,11 0-5925 0 0,1 0-27 0 0,0 0-124 0 0,0 0-57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0:07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1376 0 0,'-8'0'538'0'0,"-4"0"5306"0"0,11 0-5925 0 0,1 0-27 0 0,0 0-124 0 0,0 0-57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19:55:39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9704 0 0,'0'0'424'0'0,"0"0"96"0"0,0 0-416 0 0,0 0-104 0 0,0 0 0 0 0,0 0 0 0 0,0 0-136 0 0,0 0-56 0 0,0 0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08:58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12 10624 0 0,'0'0'232'0'0,"0"0"56"0"0,0 0 0 0 0,0 0 8 0 0,-6-5-232 0 0,2 2-64 0 0,4 3 0 0 0,0 0 0 0 0,-6-3 0 0 0,6 3 0 0 0,0 0 0 0 0,0 0-4712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1:18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6912 0 0,'0'0'608'0'0,"0"0"-480"0"0,0 0-128 0 0,0 0 0 0 0,0 0-112 0 0,0 0-48 0 0,0 0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5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28 8232 0 0,'0'0'374'0'0,"0"0"0"0"0,-3-3 41 0 0,-1 0 1 0 0,0 1 0 0 0,1-1-1 0 0,-1 1 1 0 0,1 1-1 0 0,-1-1 1 0 0,-4-1-416 0 0,8 3 56 0 0,-6-4 2262 0 0,5 0-3927 0 0,1 4-45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6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18431 0 0,'0'0'408'0'0,"0"0"80"0"0,0 0 24 0 0,0 0 0 0 0,-4 11-416 0 0,4-11-96 0 0,0 0 0 0 0,0 0 0 0 0,0 0-168 0 0,0 0-56 0 0,0 0-16 0 0,0 0-5071 0 0,0 0-1025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7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15200 0 0,'0'0'1172'0'0,"0"0"-615"0"0,0 0 263 0 0,0 0 194 0 0,0 0 40 0 0,0 0-125 0 0,0 0-558 0 0,0 0-246 0 0,0 0-49 0 0,6 4-1072 0 0,-4-3 531 0 0,9 4-1578 0 0,-5-7 740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7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20 21799 0 0,'0'0'496'0'0,"0"0"67"0"0,0 0 30 0 0,0 0-62 0 0,0 0-354 0 0,0 0-367 0 0,0 0-692 0 0,-1-1-259 0 0,-4-5-513 0 0,0 1-3725 0 0,-1-2-1070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00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92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15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6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5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72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367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48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74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14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5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357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customXml" Target="../ink/ink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customXml" Target="../ink/ink4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customXml" Target="../ink/ink10.xml"/><Relationship Id="rId18" Type="http://schemas.openxmlformats.org/officeDocument/2006/relationships/image" Target="../media/image90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12" Type="http://schemas.openxmlformats.org/officeDocument/2006/relationships/image" Target="../media/image60.png"/><Relationship Id="rId17" Type="http://schemas.openxmlformats.org/officeDocument/2006/relationships/customXml" Target="../ink/ink12.xml"/><Relationship Id="rId2" Type="http://schemas.openxmlformats.org/officeDocument/2006/relationships/image" Target="../media/image10.jpeg"/><Relationship Id="rId16" Type="http://schemas.openxmlformats.org/officeDocument/2006/relationships/image" Target="../media/image80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png"/><Relationship Id="rId11" Type="http://schemas.openxmlformats.org/officeDocument/2006/relationships/customXml" Target="../ink/ink9.xml"/><Relationship Id="rId5" Type="http://schemas.openxmlformats.org/officeDocument/2006/relationships/customXml" Target="../ink/ink6.xml"/><Relationship Id="rId15" Type="http://schemas.openxmlformats.org/officeDocument/2006/relationships/customXml" Target="../ink/ink11.xml"/><Relationship Id="rId10" Type="http://schemas.openxmlformats.org/officeDocument/2006/relationships/image" Target="../media/image50.png"/><Relationship Id="rId19" Type="http://schemas.openxmlformats.org/officeDocument/2006/relationships/customXml" Target="../ink/ink13.xml"/><Relationship Id="rId4" Type="http://schemas.openxmlformats.org/officeDocument/2006/relationships/image" Target="../media/image21.png"/><Relationship Id="rId9" Type="http://schemas.openxmlformats.org/officeDocument/2006/relationships/customXml" Target="../ink/ink8.xml"/><Relationship Id="rId1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customXml" Target="../ink/ink19.xml"/><Relationship Id="rId18" Type="http://schemas.openxmlformats.org/officeDocument/2006/relationships/image" Target="../media/image90.png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12" Type="http://schemas.openxmlformats.org/officeDocument/2006/relationships/image" Target="../media/image60.png"/><Relationship Id="rId17" Type="http://schemas.openxmlformats.org/officeDocument/2006/relationships/customXml" Target="../ink/ink21.xml"/><Relationship Id="rId2" Type="http://schemas.openxmlformats.org/officeDocument/2006/relationships/image" Target="../media/image10.jpeg"/><Relationship Id="rId16" Type="http://schemas.openxmlformats.org/officeDocument/2006/relationships/image" Target="../media/image80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png"/><Relationship Id="rId11" Type="http://schemas.openxmlformats.org/officeDocument/2006/relationships/customXml" Target="../ink/ink18.xml"/><Relationship Id="rId5" Type="http://schemas.openxmlformats.org/officeDocument/2006/relationships/customXml" Target="../ink/ink15.xml"/><Relationship Id="rId15" Type="http://schemas.openxmlformats.org/officeDocument/2006/relationships/customXml" Target="../ink/ink20.xml"/><Relationship Id="rId10" Type="http://schemas.openxmlformats.org/officeDocument/2006/relationships/image" Target="../media/image50.png"/><Relationship Id="rId19" Type="http://schemas.openxmlformats.org/officeDocument/2006/relationships/customXml" Target="../ink/ink22.xml"/><Relationship Id="rId4" Type="http://schemas.openxmlformats.org/officeDocument/2006/relationships/image" Target="../media/image21.png"/><Relationship Id="rId9" Type="http://schemas.openxmlformats.org/officeDocument/2006/relationships/customXml" Target="../ink/ink17.xml"/><Relationship Id="rId1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3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customXml" Target="../ink/ink24.xml"/><Relationship Id="rId4" Type="http://schemas.openxmlformats.org/officeDocument/2006/relationships/image" Target="../media/image2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5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customXml" Target="../ink/ink26.xml"/><Relationship Id="rId4" Type="http://schemas.openxmlformats.org/officeDocument/2006/relationships/image" Target="../media/image25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7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8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Berlin Sans FB Demi" pitchFamily="34" charset="0"/>
              </a:rPr>
              <a:t>Bone </a:t>
            </a:r>
          </a:p>
          <a:p>
            <a:pPr algn="ctr"/>
            <a:r>
              <a:rPr lang="en-US" sz="4400" dirty="0">
                <a:latin typeface="Berlin Sans FB Demi" pitchFamily="34" charset="0"/>
              </a:rPr>
              <a:t>Practice Exam #1</a:t>
            </a:r>
          </a:p>
        </p:txBody>
      </p:sp>
    </p:spTree>
    <p:extLst>
      <p:ext uri="{BB962C8B-B14F-4D97-AF65-F5344CB8AC3E}">
        <p14:creationId xmlns:p14="http://schemas.microsoft.com/office/powerpoint/2010/main" val="4012378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41280" cy="6858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4424081" y="2438400"/>
            <a:ext cx="833719" cy="990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64C6A27-77D3-4037-ACAE-F5C538F2A4CE}"/>
              </a:ext>
            </a:extLst>
          </p:cNvPr>
          <p:cNvSpPr txBox="1"/>
          <p:nvPr/>
        </p:nvSpPr>
        <p:spPr>
          <a:xfrm>
            <a:off x="4806304" y="18288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Zygomatic process of the temporal bone</a:t>
            </a:r>
          </a:p>
        </p:txBody>
      </p:sp>
    </p:spTree>
    <p:extLst>
      <p:ext uri="{BB962C8B-B14F-4D97-AF65-F5344CB8AC3E}">
        <p14:creationId xmlns:p14="http://schemas.microsoft.com/office/powerpoint/2010/main" val="2816443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905000" y="2990801"/>
            <a:ext cx="2716306" cy="47512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205D59D1-2A33-4534-9E3F-3B351BF0D72A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585047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905000" y="2990801"/>
            <a:ext cx="2716306" cy="47512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7DEE9A3-5096-4D67-A932-96DA1DCA52C2}"/>
              </a:ext>
            </a:extLst>
          </p:cNvPr>
          <p:cNvSpPr txBox="1"/>
          <p:nvPr/>
        </p:nvSpPr>
        <p:spPr>
          <a:xfrm>
            <a:off x="609600" y="2753380"/>
            <a:ext cx="1638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Inferior nasal conchae</a:t>
            </a:r>
          </a:p>
        </p:txBody>
      </p:sp>
    </p:spTree>
    <p:extLst>
      <p:ext uri="{BB962C8B-B14F-4D97-AF65-F5344CB8AC3E}">
        <p14:creationId xmlns:p14="http://schemas.microsoft.com/office/powerpoint/2010/main" val="905830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133600" y="2362200"/>
            <a:ext cx="2716306" cy="47512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4F40976F-17B0-4AD0-8EC8-A6A27C1A1146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922598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133600" y="2362200"/>
            <a:ext cx="2716306" cy="47512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6F568D6-B58B-4D8B-AF2F-D5743A794990}"/>
              </a:ext>
            </a:extLst>
          </p:cNvPr>
          <p:cNvSpPr txBox="1"/>
          <p:nvPr/>
        </p:nvSpPr>
        <p:spPr>
          <a:xfrm>
            <a:off x="685800" y="19050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Perpendicular plate of the ethmoid</a:t>
            </a:r>
          </a:p>
        </p:txBody>
      </p:sp>
    </p:spTree>
    <p:extLst>
      <p:ext uri="{BB962C8B-B14F-4D97-AF65-F5344CB8AC3E}">
        <p14:creationId xmlns:p14="http://schemas.microsoft.com/office/powerpoint/2010/main" val="797656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9"/>
          <a:stretch/>
        </p:blipFill>
        <p:spPr bwMode="auto">
          <a:xfrm>
            <a:off x="2024063" y="13447"/>
            <a:ext cx="4910137" cy="6844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5190565" y="6324600"/>
            <a:ext cx="1210235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E5F1187C-99C3-4112-9B50-143C0CD4DB6A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070654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9"/>
          <a:stretch/>
        </p:blipFill>
        <p:spPr bwMode="auto">
          <a:xfrm>
            <a:off x="2024063" y="13447"/>
            <a:ext cx="4910137" cy="6844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5190565" y="6324600"/>
            <a:ext cx="1210235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414247" y="6170711"/>
            <a:ext cx="19938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Lateral condyle of femur</a:t>
            </a:r>
          </a:p>
        </p:txBody>
      </p:sp>
    </p:spTree>
    <p:extLst>
      <p:ext uri="{BB962C8B-B14F-4D97-AF65-F5344CB8AC3E}">
        <p14:creationId xmlns:p14="http://schemas.microsoft.com/office/powerpoint/2010/main" val="1299213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103022" y="1752600"/>
            <a:ext cx="2716306" cy="47512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29074CA4-5F05-496F-9AD8-7924B17E4092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922598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103022" y="1752600"/>
            <a:ext cx="2716306" cy="47512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61DCB0E-75A3-4918-AF12-38AC7996EBA0}"/>
              </a:ext>
            </a:extLst>
          </p:cNvPr>
          <p:cNvSpPr txBox="1"/>
          <p:nvPr/>
        </p:nvSpPr>
        <p:spPr>
          <a:xfrm>
            <a:off x="1066800" y="1598711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Nasal bone</a:t>
            </a:r>
          </a:p>
        </p:txBody>
      </p:sp>
    </p:spTree>
    <p:extLst>
      <p:ext uri="{BB962C8B-B14F-4D97-AF65-F5344CB8AC3E}">
        <p14:creationId xmlns:p14="http://schemas.microsoft.com/office/powerpoint/2010/main" val="1024415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34885" r="66043" b="31404"/>
          <a:stretch/>
        </p:blipFill>
        <p:spPr bwMode="auto">
          <a:xfrm>
            <a:off x="2494879" y="1295400"/>
            <a:ext cx="3620397" cy="350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V="1">
            <a:off x="2133600" y="3352800"/>
            <a:ext cx="1181100" cy="609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E562BF7F-9C82-46D5-907D-E8E3FD07105B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622139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Name the following structures indicated by the arrows. </a:t>
            </a:r>
          </a:p>
          <a:p>
            <a:r>
              <a:rPr lang="en-US" sz="4000" dirty="0"/>
              <a:t>Click to the next slide to see the answer.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931191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74-75 in your lab manual) 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2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439910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34885" r="66043" b="31404"/>
          <a:stretch/>
        </p:blipFill>
        <p:spPr bwMode="auto">
          <a:xfrm>
            <a:off x="2494879" y="1295400"/>
            <a:ext cx="3620397" cy="350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V="1">
            <a:off x="2133600" y="3352800"/>
            <a:ext cx="1181100" cy="609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2052"/>
          <p:cNvSpPr txBox="1"/>
          <p:nvPr/>
        </p:nvSpPr>
        <p:spPr>
          <a:xfrm>
            <a:off x="533400" y="3833812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Transverse foramen of a typical cervical</a:t>
            </a:r>
          </a:p>
        </p:txBody>
      </p:sp>
    </p:spTree>
    <p:extLst>
      <p:ext uri="{BB962C8B-B14F-4D97-AF65-F5344CB8AC3E}">
        <p14:creationId xmlns:p14="http://schemas.microsoft.com/office/powerpoint/2010/main" val="3302797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>
            <a:off x="2286000" y="1091739"/>
            <a:ext cx="2258984" cy="27709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94150E-C1CA-4FCE-8BDA-DA23FBD4B867}"/>
              </a:ext>
            </a:extLst>
          </p:cNvPr>
          <p:cNvCxnSpPr>
            <a:cxnSpLocks/>
          </p:cNvCxnSpPr>
          <p:nvPr/>
        </p:nvCxnSpPr>
        <p:spPr>
          <a:xfrm flipH="1">
            <a:off x="5061758" y="1235193"/>
            <a:ext cx="1751906" cy="17318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533EC65A-2A8A-4C38-AA55-6F9DAA775E4E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787196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>
            <a:off x="2286000" y="1091739"/>
            <a:ext cx="2258984" cy="27709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94150E-C1CA-4FCE-8BDA-DA23FBD4B867}"/>
              </a:ext>
            </a:extLst>
          </p:cNvPr>
          <p:cNvCxnSpPr>
            <a:cxnSpLocks/>
          </p:cNvCxnSpPr>
          <p:nvPr/>
        </p:nvCxnSpPr>
        <p:spPr>
          <a:xfrm flipH="1">
            <a:off x="5061758" y="1235193"/>
            <a:ext cx="1751906" cy="17318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C90049E-417B-4BE1-B16A-CC2A68EFD858}"/>
              </a:ext>
            </a:extLst>
          </p:cNvPr>
          <p:cNvSpPr txBox="1"/>
          <p:nvPr/>
        </p:nvSpPr>
        <p:spPr>
          <a:xfrm>
            <a:off x="6889865" y="94741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Palatine process of the maxilla</a:t>
            </a:r>
          </a:p>
        </p:txBody>
      </p:sp>
    </p:spTree>
    <p:extLst>
      <p:ext uri="{BB962C8B-B14F-4D97-AF65-F5344CB8AC3E}">
        <p14:creationId xmlns:p14="http://schemas.microsoft.com/office/powerpoint/2010/main" val="3010508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0"/>
            <a:ext cx="4605337" cy="688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971800" y="5943600"/>
            <a:ext cx="15240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1F1D78C4-EE3A-4CFC-A526-4BB1486F1F02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4056790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0"/>
            <a:ext cx="4605337" cy="688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971800" y="5943600"/>
            <a:ext cx="15240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752600" y="57912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00B0F0"/>
                </a:solidFill>
              </a:rPr>
              <a:t>Styloid</a:t>
            </a:r>
            <a:r>
              <a:rPr lang="en-US" sz="1400" b="1" dirty="0">
                <a:solidFill>
                  <a:srgbClr val="00B0F0"/>
                </a:solidFill>
              </a:rPr>
              <a:t> process of ulna</a:t>
            </a:r>
          </a:p>
        </p:txBody>
      </p:sp>
    </p:spTree>
    <p:extLst>
      <p:ext uri="{BB962C8B-B14F-4D97-AF65-F5344CB8AC3E}">
        <p14:creationId xmlns:p14="http://schemas.microsoft.com/office/powerpoint/2010/main" val="2871424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>
            <a:off x="1981200" y="3440185"/>
            <a:ext cx="2258984" cy="27709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94150E-C1CA-4FCE-8BDA-DA23FBD4B867}"/>
              </a:ext>
            </a:extLst>
          </p:cNvPr>
          <p:cNvCxnSpPr>
            <a:cxnSpLocks/>
          </p:cNvCxnSpPr>
          <p:nvPr/>
        </p:nvCxnSpPr>
        <p:spPr>
          <a:xfrm flipH="1">
            <a:off x="5334000" y="3553913"/>
            <a:ext cx="1751906" cy="17318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DEE2AB1F-0EC9-49ED-A944-1EDE3FCE8647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645505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>
            <a:off x="1981200" y="3440185"/>
            <a:ext cx="2258984" cy="27709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94150E-C1CA-4FCE-8BDA-DA23FBD4B867}"/>
              </a:ext>
            </a:extLst>
          </p:cNvPr>
          <p:cNvCxnSpPr>
            <a:cxnSpLocks/>
          </p:cNvCxnSpPr>
          <p:nvPr/>
        </p:nvCxnSpPr>
        <p:spPr>
          <a:xfrm flipH="1">
            <a:off x="5334000" y="3553913"/>
            <a:ext cx="1751906" cy="17318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32EACBB-3519-48B5-84CA-C618C280464D}"/>
              </a:ext>
            </a:extLst>
          </p:cNvPr>
          <p:cNvSpPr txBox="1"/>
          <p:nvPr/>
        </p:nvSpPr>
        <p:spPr>
          <a:xfrm>
            <a:off x="381000" y="3263926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Occipital condyles</a:t>
            </a:r>
          </a:p>
        </p:txBody>
      </p:sp>
    </p:spTree>
    <p:extLst>
      <p:ext uri="{BB962C8B-B14F-4D97-AF65-F5344CB8AC3E}">
        <p14:creationId xmlns:p14="http://schemas.microsoft.com/office/powerpoint/2010/main" val="17928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D4FF49-545C-4FB1-B974-2B780A3870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" y="152400"/>
            <a:ext cx="9063634" cy="641740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712807C-0CDC-48FE-9749-A851A23C4FBA}"/>
              </a:ext>
            </a:extLst>
          </p:cNvPr>
          <p:cNvCxnSpPr>
            <a:cxnSpLocks/>
          </p:cNvCxnSpPr>
          <p:nvPr/>
        </p:nvCxnSpPr>
        <p:spPr>
          <a:xfrm flipH="1">
            <a:off x="4953000" y="2362200"/>
            <a:ext cx="1496615" cy="4875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680CB19-DF54-450E-865A-E70E20DE3C73}"/>
                  </a:ext>
                </a:extLst>
              </p14:cNvPr>
              <p14:cNvContentPartPr/>
              <p14:nvPr/>
            </p14:nvContentPartPr>
            <p14:xfrm>
              <a:off x="4389919" y="3486330"/>
              <a:ext cx="27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680CB19-DF54-450E-865A-E70E20DE3C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44585" y="347769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D330F91-1F45-4598-B963-DB846BD7B5E3}"/>
                  </a:ext>
                </a:extLst>
              </p14:cNvPr>
              <p14:cNvContentPartPr/>
              <p14:nvPr/>
            </p14:nvContentPartPr>
            <p14:xfrm>
              <a:off x="7348377" y="3313255"/>
              <a:ext cx="5940" cy="4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D330F91-1F45-4598-B963-DB846BD7B5E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89196" y="3304615"/>
                <a:ext cx="25560" cy="2196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1">
            <a:extLst>
              <a:ext uri="{FF2B5EF4-FFF2-40B4-BE49-F238E27FC236}">
                <a16:creationId xmlns:a16="http://schemas.microsoft.com/office/drawing/2014/main" id="{7A513717-2F7B-4590-8197-AA531F29EE66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318392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D4FF49-545C-4FB1-B974-2B780A3870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" y="152400"/>
            <a:ext cx="9063634" cy="641740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712807C-0CDC-48FE-9749-A851A23C4FBA}"/>
              </a:ext>
            </a:extLst>
          </p:cNvPr>
          <p:cNvCxnSpPr>
            <a:cxnSpLocks/>
          </p:cNvCxnSpPr>
          <p:nvPr/>
        </p:nvCxnSpPr>
        <p:spPr>
          <a:xfrm flipH="1">
            <a:off x="4953000" y="2362200"/>
            <a:ext cx="1496615" cy="4875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680CB19-DF54-450E-865A-E70E20DE3C73}"/>
                  </a:ext>
                </a:extLst>
              </p14:cNvPr>
              <p14:cNvContentPartPr/>
              <p14:nvPr/>
            </p14:nvContentPartPr>
            <p14:xfrm>
              <a:off x="4389919" y="3486330"/>
              <a:ext cx="27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680CB19-DF54-450E-865A-E70E20DE3C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44585" y="347769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D330F91-1F45-4598-B963-DB846BD7B5E3}"/>
                  </a:ext>
                </a:extLst>
              </p14:cNvPr>
              <p14:cNvContentPartPr/>
              <p14:nvPr/>
            </p14:nvContentPartPr>
            <p14:xfrm>
              <a:off x="7348377" y="3313255"/>
              <a:ext cx="5940" cy="4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D330F91-1F45-4598-B963-DB846BD7B5E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89196" y="3304615"/>
                <a:ext cx="25560" cy="2196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C95961B-57DD-4E60-9E87-32DEA9DB0EFC}"/>
              </a:ext>
            </a:extLst>
          </p:cNvPr>
          <p:cNvSpPr txBox="1"/>
          <p:nvPr/>
        </p:nvSpPr>
        <p:spPr>
          <a:xfrm>
            <a:off x="6464514" y="2149341"/>
            <a:ext cx="1312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Sella turcica of the sphenoid</a:t>
            </a:r>
          </a:p>
        </p:txBody>
      </p:sp>
    </p:spTree>
    <p:extLst>
      <p:ext uri="{BB962C8B-B14F-4D97-AF65-F5344CB8AC3E}">
        <p14:creationId xmlns:p14="http://schemas.microsoft.com/office/powerpoint/2010/main" val="2735664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mesa-anatomy.com/uploads/4/0/7/9/40794497/1018262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482"/>
            <a:ext cx="6108197" cy="685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5257800" y="1033251"/>
            <a:ext cx="922409" cy="5767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8C1E9A6-1F14-4B77-BCE8-E0AF8C095053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565098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41280" cy="6858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928335" y="443754"/>
            <a:ext cx="1192305" cy="142987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928335" y="443754"/>
            <a:ext cx="2624865" cy="191844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6385324A-2F25-4D1B-9A27-F7B823FA0FBE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3347791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mesa-anatomy.com/uploads/4/0/7/9/40794497/1018262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6108197" cy="685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5257800" y="1033251"/>
            <a:ext cx="922409" cy="5767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DF14F78-02AC-40FF-A4AE-D7A3F7710AC1}"/>
              </a:ext>
            </a:extLst>
          </p:cNvPr>
          <p:cNvSpPr txBox="1"/>
          <p:nvPr/>
        </p:nvSpPr>
        <p:spPr>
          <a:xfrm>
            <a:off x="6185751" y="879362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Crista </a:t>
            </a:r>
            <a:r>
              <a:rPr lang="en-US" sz="1400" b="1" dirty="0" err="1"/>
              <a:t>galli</a:t>
            </a:r>
            <a:r>
              <a:rPr lang="en-US" sz="1400" b="1" dirty="0"/>
              <a:t> of the ethmoid</a:t>
            </a:r>
          </a:p>
        </p:txBody>
      </p:sp>
    </p:spTree>
    <p:extLst>
      <p:ext uri="{BB962C8B-B14F-4D97-AF65-F5344CB8AC3E}">
        <p14:creationId xmlns:p14="http://schemas.microsoft.com/office/powerpoint/2010/main" val="1866091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1DA5F198-1609-4FC4-A238-E1C8259480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7" r="24534"/>
          <a:stretch/>
        </p:blipFill>
        <p:spPr>
          <a:xfrm rot="10800000">
            <a:off x="894310" y="-1774"/>
            <a:ext cx="7176656" cy="6857999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73BC348-3393-4968-AF8E-3B5D5401C256}"/>
              </a:ext>
            </a:extLst>
          </p:cNvPr>
          <p:cNvCxnSpPr>
            <a:cxnSpLocks/>
          </p:cNvCxnSpPr>
          <p:nvPr/>
        </p:nvCxnSpPr>
        <p:spPr>
          <a:xfrm flipH="1" flipV="1">
            <a:off x="5450031" y="3726873"/>
            <a:ext cx="1992977" cy="19119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4A1706C-2EF2-4300-B2D7-4FBFFBE68A48}"/>
                  </a:ext>
                </a:extLst>
              </p14:cNvPr>
              <p14:cNvContentPartPr/>
              <p14:nvPr/>
            </p14:nvContentPartPr>
            <p14:xfrm>
              <a:off x="4709397" y="2937055"/>
              <a:ext cx="27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4A1706C-2EF2-4300-B2D7-4FBFFBE68A4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70556" y="292805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77B3BF7-8E6B-4B65-B79C-90CBE3473594}"/>
                  </a:ext>
                </a:extLst>
              </p14:cNvPr>
              <p14:cNvContentPartPr/>
              <p14:nvPr/>
            </p14:nvContentPartPr>
            <p14:xfrm>
              <a:off x="3545157" y="6186415"/>
              <a:ext cx="14850" cy="104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77B3BF7-8E6B-4B65-B79C-90CBE347359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7876" y="6177775"/>
                <a:ext cx="37440" cy="2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B71DAA4-E044-4C35-AF13-A5A8030C4A80}"/>
                  </a:ext>
                </a:extLst>
              </p14:cNvPr>
              <p14:cNvContentPartPr/>
              <p14:nvPr/>
            </p14:nvContentPartPr>
            <p14:xfrm>
              <a:off x="3558387" y="6231415"/>
              <a:ext cx="1620" cy="43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B71DAA4-E044-4C35-AF13-A5A8030C4A8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35516" y="6222775"/>
                <a:ext cx="19800" cy="2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1E1AC13-B12B-488D-9793-A47B9584F28A}"/>
                  </a:ext>
                </a:extLst>
              </p14:cNvPr>
              <p14:cNvContentPartPr/>
              <p14:nvPr/>
            </p14:nvContentPartPr>
            <p14:xfrm>
              <a:off x="3720657" y="5925775"/>
              <a:ext cx="9450" cy="39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1E1AC13-B12B-488D-9793-A47B9584F28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52236" y="5916775"/>
                <a:ext cx="3024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AA6B2AEA-885A-4DED-B106-CDBF0069FF11}"/>
                  </a:ext>
                </a:extLst>
              </p14:cNvPr>
              <p14:cNvContentPartPr/>
              <p14:nvPr/>
            </p14:nvContentPartPr>
            <p14:xfrm>
              <a:off x="3825687" y="6092455"/>
              <a:ext cx="6480" cy="72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AA6B2AEA-885A-4DED-B106-CDBF0069FF1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92276" y="6083815"/>
                <a:ext cx="2628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AD87588-B473-4C3E-8F3B-6CC28F0246E8}"/>
                  </a:ext>
                </a:extLst>
              </p14:cNvPr>
              <p14:cNvContentPartPr/>
              <p14:nvPr/>
            </p14:nvContentPartPr>
            <p14:xfrm>
              <a:off x="4010367" y="5793655"/>
              <a:ext cx="36990" cy="154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AD87588-B473-4C3E-8F3B-6CC28F0246E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38516" y="5785015"/>
                <a:ext cx="6696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4A479634-C022-4095-8787-5F190B3327C2}"/>
                  </a:ext>
                </a:extLst>
              </p14:cNvPr>
              <p14:cNvContentPartPr/>
              <p14:nvPr/>
            </p14:nvContentPartPr>
            <p14:xfrm>
              <a:off x="3736047" y="6151495"/>
              <a:ext cx="10800" cy="154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4A479634-C022-4095-8787-5F190B3327C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72396" y="6142495"/>
                <a:ext cx="3204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362B43EC-8BA6-4469-A7B0-EC1F1EC2C14B}"/>
                  </a:ext>
                </a:extLst>
              </p14:cNvPr>
              <p14:cNvContentPartPr/>
              <p14:nvPr/>
            </p14:nvContentPartPr>
            <p14:xfrm>
              <a:off x="3778437" y="6159775"/>
              <a:ext cx="2970" cy="50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362B43EC-8BA6-4469-A7B0-EC1F1EC2C14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029276" y="6150775"/>
                <a:ext cx="21600" cy="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E7D118F1-8C8E-4ECF-8336-7BAC211544E8}"/>
                  </a:ext>
                </a:extLst>
              </p14:cNvPr>
              <p14:cNvContentPartPr/>
              <p14:nvPr/>
            </p14:nvContentPartPr>
            <p14:xfrm>
              <a:off x="3727677" y="6054655"/>
              <a:ext cx="33480" cy="27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E7D118F1-8C8E-4ECF-8336-7BAC211544E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961596" y="6045655"/>
                <a:ext cx="62280" cy="450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">
            <a:extLst>
              <a:ext uri="{FF2B5EF4-FFF2-40B4-BE49-F238E27FC236}">
                <a16:creationId xmlns:a16="http://schemas.microsoft.com/office/drawing/2014/main" id="{B824919D-9EDD-4A0B-BA98-9BB857AF9CF4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17822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1DA5F198-1609-4FC4-A238-E1C8259480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7" r="24534"/>
          <a:stretch/>
        </p:blipFill>
        <p:spPr>
          <a:xfrm rot="10800000">
            <a:off x="894310" y="-1774"/>
            <a:ext cx="7176656" cy="6857999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73BC348-3393-4968-AF8E-3B5D5401C256}"/>
              </a:ext>
            </a:extLst>
          </p:cNvPr>
          <p:cNvCxnSpPr>
            <a:cxnSpLocks/>
          </p:cNvCxnSpPr>
          <p:nvPr/>
        </p:nvCxnSpPr>
        <p:spPr>
          <a:xfrm flipH="1" flipV="1">
            <a:off x="5450031" y="3726873"/>
            <a:ext cx="1992977" cy="19119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4A1706C-2EF2-4300-B2D7-4FBFFBE68A48}"/>
                  </a:ext>
                </a:extLst>
              </p14:cNvPr>
              <p14:cNvContentPartPr/>
              <p14:nvPr/>
            </p14:nvContentPartPr>
            <p14:xfrm>
              <a:off x="4709397" y="2937055"/>
              <a:ext cx="27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4A1706C-2EF2-4300-B2D7-4FBFFBE68A4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70556" y="292805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77B3BF7-8E6B-4B65-B79C-90CBE3473594}"/>
                  </a:ext>
                </a:extLst>
              </p14:cNvPr>
              <p14:cNvContentPartPr/>
              <p14:nvPr/>
            </p14:nvContentPartPr>
            <p14:xfrm>
              <a:off x="3545157" y="6186415"/>
              <a:ext cx="14850" cy="104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77B3BF7-8E6B-4B65-B79C-90CBE347359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7876" y="6177775"/>
                <a:ext cx="37440" cy="2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B71DAA4-E044-4C35-AF13-A5A8030C4A80}"/>
                  </a:ext>
                </a:extLst>
              </p14:cNvPr>
              <p14:cNvContentPartPr/>
              <p14:nvPr/>
            </p14:nvContentPartPr>
            <p14:xfrm>
              <a:off x="3558387" y="6231415"/>
              <a:ext cx="1620" cy="43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B71DAA4-E044-4C35-AF13-A5A8030C4A8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35516" y="6222775"/>
                <a:ext cx="19800" cy="2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1E1AC13-B12B-488D-9793-A47B9584F28A}"/>
                  </a:ext>
                </a:extLst>
              </p14:cNvPr>
              <p14:cNvContentPartPr/>
              <p14:nvPr/>
            </p14:nvContentPartPr>
            <p14:xfrm>
              <a:off x="3720657" y="5925775"/>
              <a:ext cx="9450" cy="39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1E1AC13-B12B-488D-9793-A47B9584F28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52236" y="5916775"/>
                <a:ext cx="3024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AA6B2AEA-885A-4DED-B106-CDBF0069FF11}"/>
                  </a:ext>
                </a:extLst>
              </p14:cNvPr>
              <p14:cNvContentPartPr/>
              <p14:nvPr/>
            </p14:nvContentPartPr>
            <p14:xfrm>
              <a:off x="3825687" y="6092455"/>
              <a:ext cx="6480" cy="72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AA6B2AEA-885A-4DED-B106-CDBF0069FF1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92276" y="6083815"/>
                <a:ext cx="2628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AD87588-B473-4C3E-8F3B-6CC28F0246E8}"/>
                  </a:ext>
                </a:extLst>
              </p14:cNvPr>
              <p14:cNvContentPartPr/>
              <p14:nvPr/>
            </p14:nvContentPartPr>
            <p14:xfrm>
              <a:off x="4010367" y="5793655"/>
              <a:ext cx="36990" cy="154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AD87588-B473-4C3E-8F3B-6CC28F0246E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38516" y="5785015"/>
                <a:ext cx="6696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4A479634-C022-4095-8787-5F190B3327C2}"/>
                  </a:ext>
                </a:extLst>
              </p14:cNvPr>
              <p14:cNvContentPartPr/>
              <p14:nvPr/>
            </p14:nvContentPartPr>
            <p14:xfrm>
              <a:off x="3736047" y="6151495"/>
              <a:ext cx="10800" cy="154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4A479634-C022-4095-8787-5F190B3327C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72396" y="6142495"/>
                <a:ext cx="3204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362B43EC-8BA6-4469-A7B0-EC1F1EC2C14B}"/>
                  </a:ext>
                </a:extLst>
              </p14:cNvPr>
              <p14:cNvContentPartPr/>
              <p14:nvPr/>
            </p14:nvContentPartPr>
            <p14:xfrm>
              <a:off x="3778437" y="6159775"/>
              <a:ext cx="2970" cy="50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362B43EC-8BA6-4469-A7B0-EC1F1EC2C14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029276" y="6150775"/>
                <a:ext cx="21600" cy="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E7D118F1-8C8E-4ECF-8336-7BAC211544E8}"/>
                  </a:ext>
                </a:extLst>
              </p14:cNvPr>
              <p14:cNvContentPartPr/>
              <p14:nvPr/>
            </p14:nvContentPartPr>
            <p14:xfrm>
              <a:off x="3727677" y="6054655"/>
              <a:ext cx="33480" cy="27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E7D118F1-8C8E-4ECF-8336-7BAC211544E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961596" y="6045655"/>
                <a:ext cx="62280" cy="45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E092951D-3755-4B68-8403-746DEF7C4CAA}"/>
              </a:ext>
            </a:extLst>
          </p:cNvPr>
          <p:cNvSpPr txBox="1"/>
          <p:nvPr/>
        </p:nvSpPr>
        <p:spPr>
          <a:xfrm>
            <a:off x="7449591" y="3822469"/>
            <a:ext cx="16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External auditory (acoustic) meatus of temporal</a:t>
            </a:r>
          </a:p>
        </p:txBody>
      </p:sp>
    </p:spTree>
    <p:extLst>
      <p:ext uri="{BB962C8B-B14F-4D97-AF65-F5344CB8AC3E}">
        <p14:creationId xmlns:p14="http://schemas.microsoft.com/office/powerpoint/2010/main" val="4198598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362200" y="762000"/>
            <a:ext cx="1080273" cy="990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DE8EA9CB-30DA-4840-B1D7-1484039E540B}"/>
              </a:ext>
            </a:extLst>
          </p:cNvPr>
          <p:cNvSpPr txBox="1"/>
          <p:nvPr/>
        </p:nvSpPr>
        <p:spPr>
          <a:xfrm>
            <a:off x="7321634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8094446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362200" y="762000"/>
            <a:ext cx="1080273" cy="990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3A370A5-11B7-4F68-B2B7-B3808294A22B}"/>
              </a:ext>
            </a:extLst>
          </p:cNvPr>
          <p:cNvSpPr txBox="1"/>
          <p:nvPr/>
        </p:nvSpPr>
        <p:spPr>
          <a:xfrm>
            <a:off x="1219200" y="533400"/>
            <a:ext cx="1175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Parietal bone</a:t>
            </a:r>
          </a:p>
        </p:txBody>
      </p:sp>
    </p:spTree>
    <p:extLst>
      <p:ext uri="{BB962C8B-B14F-4D97-AF65-F5344CB8AC3E}">
        <p14:creationId xmlns:p14="http://schemas.microsoft.com/office/powerpoint/2010/main" val="7733897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" name="Straight Arrow Connector 28"/>
          <p:cNvCxnSpPr/>
          <p:nvPr/>
        </p:nvCxnSpPr>
        <p:spPr>
          <a:xfrm flipV="1">
            <a:off x="3124200" y="4267200"/>
            <a:ext cx="381000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018F0D3B-8C62-466A-B4C1-CDAF0F9A945B}"/>
              </a:ext>
            </a:extLst>
          </p:cNvPr>
          <p:cNvSpPr txBox="1"/>
          <p:nvPr/>
        </p:nvSpPr>
        <p:spPr>
          <a:xfrm>
            <a:off x="7086600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8608931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" name="Straight Arrow Connector 28"/>
          <p:cNvCxnSpPr/>
          <p:nvPr/>
        </p:nvCxnSpPr>
        <p:spPr>
          <a:xfrm flipV="1">
            <a:off x="3124200" y="4267200"/>
            <a:ext cx="381000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862B801-D600-4C10-98BC-4F2CA35F0651}"/>
              </a:ext>
            </a:extLst>
          </p:cNvPr>
          <p:cNvSpPr txBox="1"/>
          <p:nvPr/>
        </p:nvSpPr>
        <p:spPr>
          <a:xfrm>
            <a:off x="1905000" y="54102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Mastoid process of the temporal bone</a:t>
            </a:r>
          </a:p>
        </p:txBody>
      </p:sp>
    </p:spTree>
    <p:extLst>
      <p:ext uri="{BB962C8B-B14F-4D97-AF65-F5344CB8AC3E}">
        <p14:creationId xmlns:p14="http://schemas.microsoft.com/office/powerpoint/2010/main" val="15375036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923" y="13447"/>
            <a:ext cx="4569477" cy="683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045496" y="1447800"/>
            <a:ext cx="1750077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CBA9EB7F-C60B-482B-9F80-A3EE47F10647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7428344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923" y="13447"/>
            <a:ext cx="4569477" cy="683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045496" y="1447800"/>
            <a:ext cx="1750077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9919" y="1283005"/>
            <a:ext cx="1634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</a:rPr>
              <a:t>Radial tuberosity</a:t>
            </a:r>
          </a:p>
        </p:txBody>
      </p:sp>
    </p:spTree>
    <p:extLst>
      <p:ext uri="{BB962C8B-B14F-4D97-AF65-F5344CB8AC3E}">
        <p14:creationId xmlns:p14="http://schemas.microsoft.com/office/powerpoint/2010/main" val="2802713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3962400" y="5410200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31956DE-423F-4CDC-A543-342865EFBDDC}"/>
              </a:ext>
            </a:extLst>
          </p:cNvPr>
          <p:cNvSpPr txBox="1"/>
          <p:nvPr/>
        </p:nvSpPr>
        <p:spPr>
          <a:xfrm>
            <a:off x="7422330" y="5715000"/>
            <a:ext cx="1387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537503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41280" cy="6858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928335" y="443754"/>
            <a:ext cx="1192305" cy="142987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928335" y="443754"/>
            <a:ext cx="2624865" cy="191844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53553" y="152400"/>
            <a:ext cx="1156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Squamous suture</a:t>
            </a:r>
          </a:p>
        </p:txBody>
      </p:sp>
    </p:spTree>
    <p:extLst>
      <p:ext uri="{BB962C8B-B14F-4D97-AF65-F5344CB8AC3E}">
        <p14:creationId xmlns:p14="http://schemas.microsoft.com/office/powerpoint/2010/main" val="4149149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3962400" y="5410200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79FBFE3-A312-48DF-9249-B543F988F8D0}"/>
              </a:ext>
            </a:extLst>
          </p:cNvPr>
          <p:cNvSpPr txBox="1"/>
          <p:nvPr/>
        </p:nvSpPr>
        <p:spPr>
          <a:xfrm>
            <a:off x="2286000" y="5254823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Mandibular condyle</a:t>
            </a:r>
          </a:p>
        </p:txBody>
      </p:sp>
    </p:spTree>
    <p:extLst>
      <p:ext uri="{BB962C8B-B14F-4D97-AF65-F5344CB8AC3E}">
        <p14:creationId xmlns:p14="http://schemas.microsoft.com/office/powerpoint/2010/main" val="39095831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34885" r="66043" b="31404"/>
          <a:stretch/>
        </p:blipFill>
        <p:spPr bwMode="auto">
          <a:xfrm>
            <a:off x="2494879" y="1295400"/>
            <a:ext cx="3620397" cy="350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2667000" y="1752600"/>
            <a:ext cx="1257300" cy="533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71C6DC8-9BB0-47C9-8CCF-C02BC4931089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055966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34885" r="66043" b="31404"/>
          <a:stretch/>
        </p:blipFill>
        <p:spPr bwMode="auto">
          <a:xfrm>
            <a:off x="2494879" y="1295400"/>
            <a:ext cx="3620397" cy="350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2667000" y="1752600"/>
            <a:ext cx="1257300" cy="533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57454D0-824B-4C0B-A077-8FDAB88B2AB2}"/>
              </a:ext>
            </a:extLst>
          </p:cNvPr>
          <p:cNvSpPr txBox="1"/>
          <p:nvPr/>
        </p:nvSpPr>
        <p:spPr>
          <a:xfrm>
            <a:off x="1219200" y="1600200"/>
            <a:ext cx="1514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Lamina of typical cervical vertebra </a:t>
            </a:r>
          </a:p>
        </p:txBody>
      </p:sp>
    </p:spTree>
    <p:extLst>
      <p:ext uri="{BB962C8B-B14F-4D97-AF65-F5344CB8AC3E}">
        <p14:creationId xmlns:p14="http://schemas.microsoft.com/office/powerpoint/2010/main" val="1537022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FA4A79B-5125-4FBF-AB79-DDF88DD5EE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5115" y="903614"/>
            <a:ext cx="6858000" cy="5050771"/>
          </a:xfrm>
          <a:prstGeom prst="rect">
            <a:avLst/>
          </a:prstGeom>
        </p:spPr>
      </p:pic>
      <p:cxnSp>
        <p:nvCxnSpPr>
          <p:cNvPr id="12" name="Straight Arrow Connector 11"/>
          <p:cNvCxnSpPr>
            <a:cxnSpLocks/>
          </p:cNvCxnSpPr>
          <p:nvPr/>
        </p:nvCxnSpPr>
        <p:spPr>
          <a:xfrm>
            <a:off x="3124200" y="4038600"/>
            <a:ext cx="1447800" cy="762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F2919F38-4C97-4613-A7AE-AB87B59ABB5C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8370446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FA4A79B-5125-4FBF-AB79-DDF88DD5EE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5115" y="903614"/>
            <a:ext cx="6858000" cy="5050771"/>
          </a:xfrm>
          <a:prstGeom prst="rect">
            <a:avLst/>
          </a:prstGeom>
        </p:spPr>
      </p:pic>
      <p:cxnSp>
        <p:nvCxnSpPr>
          <p:cNvPr id="12" name="Straight Arrow Connector 11"/>
          <p:cNvCxnSpPr>
            <a:cxnSpLocks/>
          </p:cNvCxnSpPr>
          <p:nvPr/>
        </p:nvCxnSpPr>
        <p:spPr>
          <a:xfrm>
            <a:off x="3124200" y="4038600"/>
            <a:ext cx="1447800" cy="762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2005" y="3822282"/>
            <a:ext cx="241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Acetabulum of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coxae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753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Skeletal images\Lumbar lateral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6" t="14819" r="9172" b="18602"/>
          <a:stretch/>
        </p:blipFill>
        <p:spPr bwMode="auto">
          <a:xfrm>
            <a:off x="1981200" y="1524000"/>
            <a:ext cx="5620871" cy="394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5257800" y="1066800"/>
            <a:ext cx="1143000" cy="1828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0BA93CD9-7411-4354-B776-9D79DB3571C1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8751286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Skeletal images\Lumbar lateral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6" t="14819" r="9172" b="18602"/>
          <a:stretch/>
        </p:blipFill>
        <p:spPr bwMode="auto">
          <a:xfrm>
            <a:off x="1981200" y="1524000"/>
            <a:ext cx="5620871" cy="394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5257800" y="1066800"/>
            <a:ext cx="1143000" cy="1828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2D7BF19-86EB-4B07-A3D3-3C06BC9E25E5}"/>
              </a:ext>
            </a:extLst>
          </p:cNvPr>
          <p:cNvSpPr txBox="1"/>
          <p:nvPr/>
        </p:nvSpPr>
        <p:spPr>
          <a:xfrm>
            <a:off x="6629401" y="76200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Superior articular process of lumbar vertebra</a:t>
            </a:r>
          </a:p>
        </p:txBody>
      </p:sp>
    </p:spTree>
    <p:extLst>
      <p:ext uri="{BB962C8B-B14F-4D97-AF65-F5344CB8AC3E}">
        <p14:creationId xmlns:p14="http://schemas.microsoft.com/office/powerpoint/2010/main" val="24317634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2" t="14341" r="22429" b="6705"/>
          <a:stretch/>
        </p:blipFill>
        <p:spPr bwMode="auto">
          <a:xfrm>
            <a:off x="2277035" y="1461247"/>
            <a:ext cx="4563036" cy="435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 flipV="1">
            <a:off x="5275733" y="2743200"/>
            <a:ext cx="1734667" cy="1066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5105403" y="3505200"/>
            <a:ext cx="1904997" cy="304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953002" y="3810000"/>
            <a:ext cx="2057398" cy="381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id="{2D0FEDFF-08A1-4733-A0D0-FBFE356BEC41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7709428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2" t="14341" r="22429" b="6705"/>
          <a:stretch/>
        </p:blipFill>
        <p:spPr bwMode="auto">
          <a:xfrm>
            <a:off x="2277035" y="1461247"/>
            <a:ext cx="4563036" cy="435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 flipV="1">
            <a:off x="5275733" y="2743200"/>
            <a:ext cx="1734667" cy="1066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5105403" y="3505200"/>
            <a:ext cx="1904997" cy="304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953002" y="3810000"/>
            <a:ext cx="2057398" cy="381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EF41354-0A68-461F-8841-598F7A9F67F5}"/>
              </a:ext>
            </a:extLst>
          </p:cNvPr>
          <p:cNvSpPr txBox="1"/>
          <p:nvPr/>
        </p:nvSpPr>
        <p:spPr>
          <a:xfrm>
            <a:off x="7162800" y="3733800"/>
            <a:ext cx="1339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Sacral foramina</a:t>
            </a:r>
          </a:p>
        </p:txBody>
      </p:sp>
    </p:spTree>
    <p:extLst>
      <p:ext uri="{BB962C8B-B14F-4D97-AF65-F5344CB8AC3E}">
        <p14:creationId xmlns:p14="http://schemas.microsoft.com/office/powerpoint/2010/main" val="38508088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5" t="18560" r="6941" b="6794"/>
          <a:stretch/>
        </p:blipFill>
        <p:spPr bwMode="auto">
          <a:xfrm>
            <a:off x="1143000" y="931694"/>
            <a:ext cx="6629400" cy="4409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1828800" y="3288683"/>
            <a:ext cx="304800" cy="902317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FB30DAEA-BE35-4252-A722-67D64960AD6F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639316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41280" cy="6858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600200" y="1371600"/>
            <a:ext cx="1192305" cy="142987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89E36AA4-D296-471E-A363-224A2A75A953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03076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5" t="18560" r="6941" b="6794"/>
          <a:stretch/>
        </p:blipFill>
        <p:spPr bwMode="auto">
          <a:xfrm>
            <a:off x="1143000" y="931694"/>
            <a:ext cx="6629400" cy="4409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1828800" y="3288683"/>
            <a:ext cx="304800" cy="902317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31576" y="4173071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Acromial end of clavicle</a:t>
            </a:r>
          </a:p>
        </p:txBody>
      </p:sp>
    </p:spTree>
    <p:extLst>
      <p:ext uri="{BB962C8B-B14F-4D97-AF65-F5344CB8AC3E}">
        <p14:creationId xmlns:p14="http://schemas.microsoft.com/office/powerpoint/2010/main" val="36881275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15897" r="1221" b="19789"/>
          <a:stretch/>
        </p:blipFill>
        <p:spPr bwMode="auto">
          <a:xfrm>
            <a:off x="1741872" y="381000"/>
            <a:ext cx="5431884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524000" y="457200"/>
            <a:ext cx="1589472" cy="304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6691739-169D-4FF6-8634-373477C345DA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5337494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15897" r="1221" b="19789"/>
          <a:stretch/>
        </p:blipFill>
        <p:spPr bwMode="auto">
          <a:xfrm>
            <a:off x="1741872" y="381000"/>
            <a:ext cx="5431884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524000" y="457200"/>
            <a:ext cx="1589472" cy="304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28600" y="193956"/>
            <a:ext cx="151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Coracoid process of the scapula</a:t>
            </a:r>
          </a:p>
        </p:txBody>
      </p:sp>
    </p:spTree>
    <p:extLst>
      <p:ext uri="{BB962C8B-B14F-4D97-AF65-F5344CB8AC3E}">
        <p14:creationId xmlns:p14="http://schemas.microsoft.com/office/powerpoint/2010/main" val="1551891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Skeletal images\Thoracic lateral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1" t="16614" r="14473" b="7461"/>
          <a:stretch/>
        </p:blipFill>
        <p:spPr bwMode="auto">
          <a:xfrm>
            <a:off x="1631575" y="1371600"/>
            <a:ext cx="6024283" cy="452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V="1">
            <a:off x="3352800" y="3810000"/>
            <a:ext cx="381000" cy="914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6DAC98A6-A34F-43CE-9952-E981B6E30CB4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961744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Skeletal images\Thoracic lateral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1" t="16614" r="14473" b="7461"/>
          <a:stretch/>
        </p:blipFill>
        <p:spPr bwMode="auto">
          <a:xfrm>
            <a:off x="1631575" y="1371600"/>
            <a:ext cx="6024283" cy="452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V="1">
            <a:off x="3352800" y="3810000"/>
            <a:ext cx="381000" cy="914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67217" y="4604592"/>
            <a:ext cx="1562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Inferior costal facet of thoracic</a:t>
            </a:r>
          </a:p>
        </p:txBody>
      </p:sp>
    </p:spTree>
    <p:extLst>
      <p:ext uri="{BB962C8B-B14F-4D97-AF65-F5344CB8AC3E}">
        <p14:creationId xmlns:p14="http://schemas.microsoft.com/office/powerpoint/2010/main" val="35058223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Skeletal images\Scapula posterio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t="9255" r="4661" b="10127"/>
          <a:stretch/>
        </p:blipFill>
        <p:spPr bwMode="auto">
          <a:xfrm>
            <a:off x="2133600" y="71718"/>
            <a:ext cx="4876800" cy="678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3962400" y="838200"/>
            <a:ext cx="762000" cy="381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505200" y="838200"/>
            <a:ext cx="457200" cy="1295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A39B0AA7-44C7-4010-BA82-ED0D3C7C9E1F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7355669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Skeletal images\Scapula posterio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t="9255" r="4661" b="10127"/>
          <a:stretch/>
        </p:blipFill>
        <p:spPr bwMode="auto">
          <a:xfrm>
            <a:off x="2133600" y="71718"/>
            <a:ext cx="4876800" cy="678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3962400" y="838200"/>
            <a:ext cx="762000" cy="381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505200" y="838200"/>
            <a:ext cx="457200" cy="1295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868706" y="533400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Spine of the scapula</a:t>
            </a:r>
          </a:p>
        </p:txBody>
      </p:sp>
    </p:spTree>
    <p:extLst>
      <p:ext uri="{BB962C8B-B14F-4D97-AF65-F5344CB8AC3E}">
        <p14:creationId xmlns:p14="http://schemas.microsoft.com/office/powerpoint/2010/main" val="35842918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5"/>
          <a:stretch/>
        </p:blipFill>
        <p:spPr bwMode="auto">
          <a:xfrm>
            <a:off x="2209800" y="4482"/>
            <a:ext cx="4953000" cy="680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5531224" y="914400"/>
            <a:ext cx="1783976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FAC904D9-DF50-46CC-A9AB-EA24239738DA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7744130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5"/>
          <a:stretch/>
        </p:blipFill>
        <p:spPr bwMode="auto">
          <a:xfrm>
            <a:off x="2209800" y="4482"/>
            <a:ext cx="4953000" cy="680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5531224" y="914400"/>
            <a:ext cx="1783976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315200" y="758456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Greater tubercle of humerus</a:t>
            </a:r>
          </a:p>
        </p:txBody>
      </p:sp>
    </p:spTree>
    <p:extLst>
      <p:ext uri="{BB962C8B-B14F-4D97-AF65-F5344CB8AC3E}">
        <p14:creationId xmlns:p14="http://schemas.microsoft.com/office/powerpoint/2010/main" val="29553942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0"/>
            <a:ext cx="45862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590800" y="1676400"/>
            <a:ext cx="1828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83545D5A-CDE1-4235-83B1-5FB30B7664FC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488946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41280" cy="6858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600200" y="1371600"/>
            <a:ext cx="1192305" cy="142987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C5BA9B9-545E-4401-9D41-A40398125A48}"/>
              </a:ext>
            </a:extLst>
          </p:cNvPr>
          <p:cNvSpPr txBox="1"/>
          <p:nvPr/>
        </p:nvSpPr>
        <p:spPr>
          <a:xfrm>
            <a:off x="685800" y="990600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Lacrimal bone</a:t>
            </a:r>
          </a:p>
        </p:txBody>
      </p:sp>
    </p:spTree>
    <p:extLst>
      <p:ext uri="{BB962C8B-B14F-4D97-AF65-F5344CB8AC3E}">
        <p14:creationId xmlns:p14="http://schemas.microsoft.com/office/powerpoint/2010/main" val="9313344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0"/>
            <a:ext cx="45862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590800" y="1676400"/>
            <a:ext cx="1828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85863" y="153418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Coronoid process of ulna</a:t>
            </a:r>
          </a:p>
        </p:txBody>
      </p:sp>
    </p:spTree>
    <p:extLst>
      <p:ext uri="{BB962C8B-B14F-4D97-AF65-F5344CB8AC3E}">
        <p14:creationId xmlns:p14="http://schemas.microsoft.com/office/powerpoint/2010/main" val="4021249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1191943" y="568256"/>
            <a:ext cx="6760115" cy="562360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5B659E9-4027-4A32-A147-C57A8AB5BF21}"/>
              </a:ext>
            </a:extLst>
          </p:cNvPr>
          <p:cNvCxnSpPr>
            <a:cxnSpLocks/>
          </p:cNvCxnSpPr>
          <p:nvPr/>
        </p:nvCxnSpPr>
        <p:spPr>
          <a:xfrm flipH="1" flipV="1">
            <a:off x="4572001" y="5928852"/>
            <a:ext cx="839183" cy="17698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14:cNvPr>
              <p14:cNvContentPartPr/>
              <p14:nvPr/>
            </p14:nvContentPartPr>
            <p14:xfrm>
              <a:off x="3492860" y="6183267"/>
              <a:ext cx="783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8146" y="6174627"/>
                <a:ext cx="2808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DF1B3A2-8D7F-4CEC-BEE3-A09B856FFA96}"/>
                  </a:ext>
                </a:extLst>
              </p14:cNvPr>
              <p14:cNvContentPartPr/>
              <p14:nvPr/>
            </p14:nvContentPartPr>
            <p14:xfrm>
              <a:off x="5515160" y="3545315"/>
              <a:ext cx="5400" cy="18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DF1B3A2-8D7F-4CEC-BEE3-A09B856FFA9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44546" y="3536675"/>
                <a:ext cx="2484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1">
            <a:extLst>
              <a:ext uri="{FF2B5EF4-FFF2-40B4-BE49-F238E27FC236}">
                <a16:creationId xmlns:a16="http://schemas.microsoft.com/office/drawing/2014/main" id="{9CEA11AF-7DD7-4E07-908B-B9828EE67F82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983729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1191943" y="568256"/>
            <a:ext cx="6760115" cy="562360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5B659E9-4027-4A32-A147-C57A8AB5BF21}"/>
              </a:ext>
            </a:extLst>
          </p:cNvPr>
          <p:cNvCxnSpPr>
            <a:cxnSpLocks/>
          </p:cNvCxnSpPr>
          <p:nvPr/>
        </p:nvCxnSpPr>
        <p:spPr>
          <a:xfrm flipH="1" flipV="1">
            <a:off x="4572001" y="5928852"/>
            <a:ext cx="839183" cy="17698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1EE6D81-FE94-43A0-A281-393D3512452F}"/>
              </a:ext>
            </a:extLst>
          </p:cNvPr>
          <p:cNvSpPr txBox="1"/>
          <p:nvPr/>
        </p:nvSpPr>
        <p:spPr>
          <a:xfrm>
            <a:off x="5369151" y="5925917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</a:rPr>
              <a:t>Scaphoid</a:t>
            </a:r>
            <a:endParaRPr lang="en-US" sz="1600" b="1" kern="12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14:cNvPr>
              <p14:cNvContentPartPr/>
              <p14:nvPr/>
            </p14:nvContentPartPr>
            <p14:xfrm>
              <a:off x="3492860" y="6183267"/>
              <a:ext cx="783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8146" y="6174627"/>
                <a:ext cx="2808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DF1B3A2-8D7F-4CEC-BEE3-A09B856FFA96}"/>
                  </a:ext>
                </a:extLst>
              </p14:cNvPr>
              <p14:cNvContentPartPr/>
              <p14:nvPr/>
            </p14:nvContentPartPr>
            <p14:xfrm>
              <a:off x="5515160" y="3545315"/>
              <a:ext cx="5400" cy="18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DF1B3A2-8D7F-4CEC-BEE3-A09B856FFA9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44546" y="3536675"/>
                <a:ext cx="2484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37511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078503" y="393896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Straight Arrow Connector 21"/>
          <p:cNvCxnSpPr>
            <a:cxnSpLocks/>
          </p:cNvCxnSpPr>
          <p:nvPr/>
        </p:nvCxnSpPr>
        <p:spPr>
          <a:xfrm flipH="1" flipV="1">
            <a:off x="5053821" y="4931019"/>
            <a:ext cx="1270779" cy="78398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FB9AB3C-9CFE-4C2B-976B-6905E3D1AACD}"/>
              </a:ext>
            </a:extLst>
          </p:cNvPr>
          <p:cNvSpPr txBox="1"/>
          <p:nvPr/>
        </p:nvSpPr>
        <p:spPr>
          <a:xfrm>
            <a:off x="6858000" y="50292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2683837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078503" y="393896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Straight Arrow Connector 21"/>
          <p:cNvCxnSpPr>
            <a:cxnSpLocks/>
          </p:cNvCxnSpPr>
          <p:nvPr/>
        </p:nvCxnSpPr>
        <p:spPr>
          <a:xfrm flipH="1" flipV="1">
            <a:off x="5053824" y="4931020"/>
            <a:ext cx="1270776" cy="78398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350924" y="5638800"/>
            <a:ext cx="1123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Ischial</a:t>
            </a:r>
            <a:r>
              <a:rPr lang="en-US" dirty="0"/>
              <a:t> spine</a:t>
            </a:r>
          </a:p>
        </p:txBody>
      </p:sp>
    </p:spTree>
    <p:extLst>
      <p:ext uri="{BB962C8B-B14F-4D97-AF65-F5344CB8AC3E}">
        <p14:creationId xmlns:p14="http://schemas.microsoft.com/office/powerpoint/2010/main" val="26176867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87B256-D7E4-4F64-BC1C-6005C25A9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1191943" y="568256"/>
            <a:ext cx="6760115" cy="5623603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8A3B897-F4AF-4FBD-8C9E-8665C9FA7186}"/>
              </a:ext>
            </a:extLst>
          </p:cNvPr>
          <p:cNvCxnSpPr>
            <a:cxnSpLocks/>
          </p:cNvCxnSpPr>
          <p:nvPr/>
        </p:nvCxnSpPr>
        <p:spPr>
          <a:xfrm flipH="1">
            <a:off x="6982144" y="2514600"/>
            <a:ext cx="866456" cy="5788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14:cNvPr>
              <p14:cNvContentPartPr/>
              <p14:nvPr/>
            </p14:nvContentPartPr>
            <p14:xfrm>
              <a:off x="3492860" y="6183267"/>
              <a:ext cx="783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8146" y="6174627"/>
                <a:ext cx="2808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1">
            <a:extLst>
              <a:ext uri="{FF2B5EF4-FFF2-40B4-BE49-F238E27FC236}">
                <a16:creationId xmlns:a16="http://schemas.microsoft.com/office/drawing/2014/main" id="{FC6627B6-8C6B-4577-8925-D47EFF6CD1E6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43284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87B256-D7E4-4F64-BC1C-6005C25A9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1191943" y="568256"/>
            <a:ext cx="6760115" cy="5623603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8A3B897-F4AF-4FBD-8C9E-8665C9FA7186}"/>
              </a:ext>
            </a:extLst>
          </p:cNvPr>
          <p:cNvCxnSpPr>
            <a:cxnSpLocks/>
          </p:cNvCxnSpPr>
          <p:nvPr/>
        </p:nvCxnSpPr>
        <p:spPr>
          <a:xfrm flipH="1">
            <a:off x="6982144" y="2514600"/>
            <a:ext cx="866456" cy="5788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14:cNvPr>
              <p14:cNvContentPartPr/>
              <p14:nvPr/>
            </p14:nvContentPartPr>
            <p14:xfrm>
              <a:off x="3492860" y="6183267"/>
              <a:ext cx="783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8146" y="6174627"/>
                <a:ext cx="2808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714C279-7736-447E-B144-0AD32C14BE29}"/>
              </a:ext>
            </a:extLst>
          </p:cNvPr>
          <p:cNvSpPr txBox="1"/>
          <p:nvPr/>
        </p:nvSpPr>
        <p:spPr>
          <a:xfrm>
            <a:off x="7848600" y="2286000"/>
            <a:ext cx="114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Distal phalanx of pollex (upper extremity digit I)</a:t>
            </a:r>
          </a:p>
        </p:txBody>
      </p:sp>
    </p:spTree>
    <p:extLst>
      <p:ext uri="{BB962C8B-B14F-4D97-AF65-F5344CB8AC3E}">
        <p14:creationId xmlns:p14="http://schemas.microsoft.com/office/powerpoint/2010/main" val="16686760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5"/>
          <a:stretch/>
        </p:blipFill>
        <p:spPr bwMode="auto">
          <a:xfrm>
            <a:off x="2209800" y="4482"/>
            <a:ext cx="4953000" cy="680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352800" y="5943600"/>
            <a:ext cx="1066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C7AE8BB-6F20-4FAF-8A1C-691DA38D819C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6092674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5"/>
          <a:stretch/>
        </p:blipFill>
        <p:spPr bwMode="auto">
          <a:xfrm>
            <a:off x="2209800" y="4482"/>
            <a:ext cx="4953000" cy="680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352800" y="5943600"/>
            <a:ext cx="1066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24100" y="5573076"/>
            <a:ext cx="1143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Medial epicondyle of humerus</a:t>
            </a:r>
          </a:p>
        </p:txBody>
      </p:sp>
    </p:spTree>
    <p:extLst>
      <p:ext uri="{BB962C8B-B14F-4D97-AF65-F5344CB8AC3E}">
        <p14:creationId xmlns:p14="http://schemas.microsoft.com/office/powerpoint/2010/main" val="39031661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1793944" y="492056"/>
            <a:ext cx="6760115" cy="562360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D2B903B-4743-42C4-AB81-4D3EACEBB782}"/>
              </a:ext>
            </a:extLst>
          </p:cNvPr>
          <p:cNvCxnSpPr>
            <a:cxnSpLocks/>
          </p:cNvCxnSpPr>
          <p:nvPr/>
        </p:nvCxnSpPr>
        <p:spPr>
          <a:xfrm flipH="1">
            <a:off x="5867400" y="2819400"/>
            <a:ext cx="609600" cy="9906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B7DEE2BE-FCCC-434A-B4DD-B1D22E69B3AD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819543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Skeletal images\Atlas superior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8" t="15653" r="17144" b="29840"/>
          <a:stretch/>
        </p:blipFill>
        <p:spPr bwMode="auto">
          <a:xfrm>
            <a:off x="1676400" y="1645521"/>
            <a:ext cx="5105400" cy="29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>
            <a:cxnSpLocks/>
          </p:cNvCxnSpPr>
          <p:nvPr/>
        </p:nvCxnSpPr>
        <p:spPr>
          <a:xfrm flipH="1">
            <a:off x="4343400" y="1524000"/>
            <a:ext cx="739590" cy="12192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2DFB0F1F-E7EC-4A52-A67B-CE689410731A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4939385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1793944" y="492056"/>
            <a:ext cx="6760115" cy="562360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D2B903B-4743-42C4-AB81-4D3EACEBB782}"/>
              </a:ext>
            </a:extLst>
          </p:cNvPr>
          <p:cNvCxnSpPr>
            <a:cxnSpLocks/>
          </p:cNvCxnSpPr>
          <p:nvPr/>
        </p:nvCxnSpPr>
        <p:spPr>
          <a:xfrm flipH="1">
            <a:off x="5867400" y="2819400"/>
            <a:ext cx="609600" cy="9906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F9A36E5-B67C-4131-9498-24229C436BF6}"/>
              </a:ext>
            </a:extLst>
          </p:cNvPr>
          <p:cNvSpPr txBox="1"/>
          <p:nvPr/>
        </p:nvSpPr>
        <p:spPr>
          <a:xfrm>
            <a:off x="6044316" y="2209800"/>
            <a:ext cx="1804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</a:rPr>
              <a:t>Head of metacarpal II</a:t>
            </a:r>
            <a:endParaRPr lang="en-US" sz="1600" b="1" kern="1200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3373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078503" y="393896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1676400" y="1455049"/>
            <a:ext cx="1971236" cy="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3FBDFB25-FD56-4A2B-A9A9-642EEC6A37AA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3541929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078503" y="393896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1676400" y="1455049"/>
            <a:ext cx="1971236" cy="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7623" y="1097281"/>
            <a:ext cx="1485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Anterior superior iliac spine</a:t>
            </a:r>
          </a:p>
        </p:txBody>
      </p:sp>
    </p:spTree>
    <p:extLst>
      <p:ext uri="{BB962C8B-B14F-4D97-AF65-F5344CB8AC3E}">
        <p14:creationId xmlns:p14="http://schemas.microsoft.com/office/powerpoint/2010/main" val="18587662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FA4A79B-5125-4FBF-AB79-DDF88DD5EE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5115" y="903614"/>
            <a:ext cx="6858000" cy="5050771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1901190" y="5791200"/>
            <a:ext cx="122301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C0D0430-D7B5-4190-8A18-46F8190AB74C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31903085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FA4A79B-5125-4FBF-AB79-DDF88DD5EE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5115" y="903614"/>
            <a:ext cx="6858000" cy="5050771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1901190" y="5791200"/>
            <a:ext cx="122301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2400" y="5562600"/>
            <a:ext cx="1698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Pubic symphysis</a:t>
            </a:r>
          </a:p>
        </p:txBody>
      </p:sp>
    </p:spTree>
    <p:extLst>
      <p:ext uri="{BB962C8B-B14F-4D97-AF65-F5344CB8AC3E}">
        <p14:creationId xmlns:p14="http://schemas.microsoft.com/office/powerpoint/2010/main" val="36160615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2024063" y="0"/>
            <a:ext cx="50958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3048000" y="838200"/>
            <a:ext cx="1147482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C790D240-8630-4CE2-90C9-CAF89991B058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9263769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2024063" y="0"/>
            <a:ext cx="50958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3048000" y="838200"/>
            <a:ext cx="1147482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24001" y="6858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Greater trochanter of femur</a:t>
            </a:r>
          </a:p>
        </p:txBody>
      </p:sp>
    </p:spTree>
    <p:extLst>
      <p:ext uri="{BB962C8B-B14F-4D97-AF65-F5344CB8AC3E}">
        <p14:creationId xmlns:p14="http://schemas.microsoft.com/office/powerpoint/2010/main" val="113798664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5"/>
          <a:stretch/>
        </p:blipFill>
        <p:spPr bwMode="auto">
          <a:xfrm>
            <a:off x="2133600" y="0"/>
            <a:ext cx="47901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438400" y="1905000"/>
            <a:ext cx="19812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C9455A2-E89D-49F1-9FDA-C776B8140260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5974898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5"/>
          <a:stretch/>
        </p:blipFill>
        <p:spPr bwMode="auto">
          <a:xfrm>
            <a:off x="2133600" y="0"/>
            <a:ext cx="47901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438400" y="1905000"/>
            <a:ext cx="19812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26646" y="1751111"/>
            <a:ext cx="1399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00B0F0"/>
                </a:solidFill>
              </a:rPr>
              <a:t>Tibial</a:t>
            </a:r>
            <a:r>
              <a:rPr lang="en-US" sz="1400" b="1" dirty="0">
                <a:solidFill>
                  <a:srgbClr val="00B0F0"/>
                </a:solidFill>
              </a:rPr>
              <a:t> tuberosity</a:t>
            </a:r>
          </a:p>
        </p:txBody>
      </p:sp>
    </p:spTree>
    <p:extLst>
      <p:ext uri="{BB962C8B-B14F-4D97-AF65-F5344CB8AC3E}">
        <p14:creationId xmlns:p14="http://schemas.microsoft.com/office/powerpoint/2010/main" val="119196381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Skeletal images\Axis lateral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3" t="23638" r="18169" b="19111"/>
          <a:stretch/>
        </p:blipFill>
        <p:spPr bwMode="auto">
          <a:xfrm>
            <a:off x="2514600" y="1752600"/>
            <a:ext cx="4750734" cy="378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3657600" y="1600200"/>
            <a:ext cx="802341" cy="75078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A042ACF2-BF30-4086-ABAA-C07D0B172064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273075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Skeletal images\Atlas superior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8" t="15653" r="17144" b="29840"/>
          <a:stretch/>
        </p:blipFill>
        <p:spPr bwMode="auto">
          <a:xfrm>
            <a:off x="1676400" y="1645521"/>
            <a:ext cx="5105400" cy="29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>
            <a:cxnSpLocks/>
          </p:cNvCxnSpPr>
          <p:nvPr/>
        </p:nvCxnSpPr>
        <p:spPr>
          <a:xfrm flipH="1">
            <a:off x="4343400" y="1524000"/>
            <a:ext cx="739590" cy="12192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181600" y="1123095"/>
            <a:ext cx="1958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Vertebral foramen of C1</a:t>
            </a:r>
          </a:p>
        </p:txBody>
      </p:sp>
    </p:spTree>
    <p:extLst>
      <p:ext uri="{BB962C8B-B14F-4D97-AF65-F5344CB8AC3E}">
        <p14:creationId xmlns:p14="http://schemas.microsoft.com/office/powerpoint/2010/main" val="44420023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Skeletal images\Axis lateral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3" t="23638" r="18169" b="19111"/>
          <a:stretch/>
        </p:blipFill>
        <p:spPr bwMode="auto">
          <a:xfrm>
            <a:off x="2514600" y="1752600"/>
            <a:ext cx="4750734" cy="378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3657600" y="1600200"/>
            <a:ext cx="802341" cy="75078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59941" y="1277183"/>
            <a:ext cx="2412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Dens (odontoid process) of C2</a:t>
            </a:r>
          </a:p>
        </p:txBody>
      </p:sp>
    </p:spTree>
    <p:extLst>
      <p:ext uri="{BB962C8B-B14F-4D97-AF65-F5344CB8AC3E}">
        <p14:creationId xmlns:p14="http://schemas.microsoft.com/office/powerpoint/2010/main" val="317894747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9"/>
          <a:stretch/>
        </p:blipFill>
        <p:spPr bwMode="auto">
          <a:xfrm>
            <a:off x="2976563" y="0"/>
            <a:ext cx="3271837" cy="683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581400" y="6248400"/>
            <a:ext cx="12192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3A516279-41FF-46BC-8745-11E4E80002CF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5896845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9"/>
          <a:stretch/>
        </p:blipFill>
        <p:spPr bwMode="auto">
          <a:xfrm>
            <a:off x="2976563" y="0"/>
            <a:ext cx="3271837" cy="683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581400" y="6248400"/>
            <a:ext cx="12192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524000" y="6093023"/>
            <a:ext cx="2111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Lateral malleolus of fibula</a:t>
            </a:r>
          </a:p>
        </p:txBody>
      </p:sp>
    </p:spTree>
    <p:extLst>
      <p:ext uri="{BB962C8B-B14F-4D97-AF65-F5344CB8AC3E}">
        <p14:creationId xmlns:p14="http://schemas.microsoft.com/office/powerpoint/2010/main" val="22510504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9" t="17008" r="8878" b="16752"/>
          <a:stretch/>
        </p:blipFill>
        <p:spPr bwMode="auto">
          <a:xfrm>
            <a:off x="838200" y="838200"/>
            <a:ext cx="8193741" cy="464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1748118" y="4953000"/>
            <a:ext cx="1295400" cy="762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4545FBAD-52AF-458B-ADE9-CF2FA67893F1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90115846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9" t="17008" r="8878" b="16752"/>
          <a:stretch/>
        </p:blipFill>
        <p:spPr bwMode="auto">
          <a:xfrm>
            <a:off x="838200" y="838200"/>
            <a:ext cx="8193741" cy="464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1748118" y="4953000"/>
            <a:ext cx="1295400" cy="762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19400" y="5715000"/>
            <a:ext cx="1132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Head of rib</a:t>
            </a:r>
          </a:p>
        </p:txBody>
      </p:sp>
    </p:spTree>
    <p:extLst>
      <p:ext uri="{BB962C8B-B14F-4D97-AF65-F5344CB8AC3E}">
        <p14:creationId xmlns:p14="http://schemas.microsoft.com/office/powerpoint/2010/main" val="350571472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keletal images\Sternum and ribs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0" t="20875" b="11046"/>
          <a:stretch/>
        </p:blipFill>
        <p:spPr bwMode="auto">
          <a:xfrm>
            <a:off x="1676400" y="609600"/>
            <a:ext cx="5439896" cy="58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Arrow Connector 21"/>
          <p:cNvCxnSpPr/>
          <p:nvPr/>
        </p:nvCxnSpPr>
        <p:spPr>
          <a:xfrm flipH="1" flipV="1">
            <a:off x="4495800" y="3124200"/>
            <a:ext cx="266700" cy="1143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EE01C4AB-951E-4F12-B5F7-53175AFCA0CF}"/>
              </a:ext>
            </a:extLst>
          </p:cNvPr>
          <p:cNvSpPr txBox="1"/>
          <p:nvPr/>
        </p:nvSpPr>
        <p:spPr>
          <a:xfrm>
            <a:off x="7239000" y="54864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637775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keletal images\Sternum and ribs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0" t="20875" b="11046"/>
          <a:stretch/>
        </p:blipFill>
        <p:spPr bwMode="auto">
          <a:xfrm>
            <a:off x="1676400" y="609600"/>
            <a:ext cx="5439896" cy="58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Arrow Connector 21"/>
          <p:cNvCxnSpPr/>
          <p:nvPr/>
        </p:nvCxnSpPr>
        <p:spPr>
          <a:xfrm flipH="1" flipV="1">
            <a:off x="4495800" y="3124200"/>
            <a:ext cx="266700" cy="1143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27732" y="4343400"/>
            <a:ext cx="1469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Xiphoid process of sternum</a:t>
            </a:r>
          </a:p>
        </p:txBody>
      </p:sp>
    </p:spTree>
    <p:extLst>
      <p:ext uri="{BB962C8B-B14F-4D97-AF65-F5344CB8AC3E}">
        <p14:creationId xmlns:p14="http://schemas.microsoft.com/office/powerpoint/2010/main" val="2865373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7" t="33290" r="14238" b="21721"/>
          <a:stretch/>
        </p:blipFill>
        <p:spPr bwMode="auto">
          <a:xfrm>
            <a:off x="304800" y="1371600"/>
            <a:ext cx="8686800" cy="395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514600" y="1143000"/>
            <a:ext cx="0" cy="2057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9D88391-1A65-4C1F-B013-698D44ADA309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35768004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7" t="33290" r="14238" b="21721"/>
          <a:stretch/>
        </p:blipFill>
        <p:spPr bwMode="auto">
          <a:xfrm>
            <a:off x="304800" y="1371600"/>
            <a:ext cx="8686800" cy="395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514600" y="1143000"/>
            <a:ext cx="0" cy="2057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187619" y="789027"/>
            <a:ext cx="653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Talus</a:t>
            </a:r>
          </a:p>
        </p:txBody>
      </p:sp>
    </p:spTree>
    <p:extLst>
      <p:ext uri="{BB962C8B-B14F-4D97-AF65-F5344CB8AC3E}">
        <p14:creationId xmlns:p14="http://schemas.microsoft.com/office/powerpoint/2010/main" val="875193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41280" cy="6858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4424081" y="2438400"/>
            <a:ext cx="833719" cy="990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C76C63BA-A1CF-474D-8265-57D0BD1281E2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0307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Words>710</Words>
  <Application>Microsoft Office PowerPoint</Application>
  <PresentationFormat>On-screen Show (4:3)</PresentationFormat>
  <Paragraphs>92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88</vt:i4>
      </vt:variant>
    </vt:vector>
  </HeadingPairs>
  <TitlesOfParts>
    <vt:vector size="93" baseType="lpstr">
      <vt:lpstr>Arial</vt:lpstr>
      <vt:lpstr>Berlin Sans FB Demi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Scott &amp; Anne Vickery/Geller</cp:lastModifiedBy>
  <cp:revision>17</cp:revision>
  <dcterms:created xsi:type="dcterms:W3CDTF">2006-08-16T00:00:00Z</dcterms:created>
  <dcterms:modified xsi:type="dcterms:W3CDTF">2018-12-07T06:41:26Z</dcterms:modified>
</cp:coreProperties>
</file>